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sldIdLst>
    <p:sldId id="256" r:id="rId2"/>
    <p:sldId id="257" r:id="rId3"/>
    <p:sldId id="258" r:id="rId4"/>
    <p:sldId id="259" r:id="rId5"/>
    <p:sldId id="260" r:id="rId6"/>
    <p:sldId id="278" r:id="rId7"/>
    <p:sldId id="279" r:id="rId8"/>
    <p:sldId id="261" r:id="rId9"/>
    <p:sldId id="280" r:id="rId10"/>
    <p:sldId id="28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FC4B056-AC7F-473E-A285-C0349FF0F8E5}">
          <p14:sldIdLst>
            <p14:sldId id="256"/>
            <p14:sldId id="257"/>
            <p14:sldId id="258"/>
            <p14:sldId id="259"/>
            <p14:sldId id="260"/>
            <p14:sldId id="278"/>
            <p14:sldId id="279"/>
            <p14:sldId id="261"/>
            <p14:sldId id="280"/>
            <p14:sldId id="28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6D32-C1E8-4F8E-9DAF-0BCCD57260F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62E9310-A852-45EE-8EB9-1F1D810298A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6D32-C1E8-4F8E-9DAF-0BCCD57260F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9310-A852-45EE-8EB9-1F1D810298A2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82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6D32-C1E8-4F8E-9DAF-0BCCD57260F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9310-A852-45EE-8EB9-1F1D810298A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13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6D32-C1E8-4F8E-9DAF-0BCCD57260F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9310-A852-45EE-8EB9-1F1D810298A2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16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6D32-C1E8-4F8E-9DAF-0BCCD57260F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9310-A852-45EE-8EB9-1F1D810298A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21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6D32-C1E8-4F8E-9DAF-0BCCD57260F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9310-A852-45EE-8EB9-1F1D810298A2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98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6D32-C1E8-4F8E-9DAF-0BCCD57260F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9310-A852-45EE-8EB9-1F1D810298A2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72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6D32-C1E8-4F8E-9DAF-0BCCD57260F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9310-A852-45EE-8EB9-1F1D810298A2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78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6D32-C1E8-4F8E-9DAF-0BCCD57260F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9310-A852-45EE-8EB9-1F1D81029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6D32-C1E8-4F8E-9DAF-0BCCD57260F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9310-A852-45EE-8EB9-1F1D810298A2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2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1D16D32-C1E8-4F8E-9DAF-0BCCD57260F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9310-A852-45EE-8EB9-1F1D810298A2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14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16D32-C1E8-4F8E-9DAF-0BCCD57260F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62E9310-A852-45EE-8EB9-1F1D810298A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31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4636D-0A3A-424F-BB44-9091B0FE9E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Gabių mokinių ugdymas lietuvių kalbos</a:t>
            </a:r>
            <a:br>
              <a:rPr lang="lt-LT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pamokose</a:t>
            </a:r>
            <a:br>
              <a:rPr lang="en-US" sz="2400" b="0" i="0" u="none" strike="noStrike" baseline="0" dirty="0">
                <a:latin typeface="ArialMT"/>
              </a:rPr>
            </a:b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FCED1B-DA0B-4C30-85E4-FCEA0832F4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sz="2000" dirty="0">
                <a:latin typeface="ArialMT"/>
              </a:rPr>
              <a:t>Pranešimą parengė lietuvių kalbos</a:t>
            </a:r>
            <a:br>
              <a:rPr lang="lt-LT" sz="2000" dirty="0">
                <a:latin typeface="ArialMT"/>
              </a:rPr>
            </a:br>
            <a:r>
              <a:rPr lang="lt-LT" sz="2000" dirty="0">
                <a:latin typeface="ArialMT"/>
              </a:rPr>
              <a:t>mokytoja metodininkė Ramutė Stankuvienė</a:t>
            </a:r>
            <a:endParaRPr lang="en-US" sz="2000" dirty="0"/>
          </a:p>
        </p:txBody>
      </p:sp>
      <p:pic>
        <p:nvPicPr>
          <p:cNvPr id="1026" name="Picture 2" descr="Darželių sistema - Klaipėdos rajono savivaldybė">
            <a:extLst>
              <a:ext uri="{FF2B5EF4-FFF2-40B4-BE49-F238E27FC236}">
                <a16:creationId xmlns:a16="http://schemas.microsoft.com/office/drawing/2014/main" id="{8815A293-B99E-4B4A-9AD3-BCAE8F35E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9" y="0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22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B0C74-6BC8-4E1D-9781-FC247EF23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8367" y="292964"/>
            <a:ext cx="8876487" cy="1251752"/>
          </a:xfrm>
        </p:spPr>
        <p:txBody>
          <a:bodyPr/>
          <a:lstStyle/>
          <a:p>
            <a:pPr algn="ctr"/>
            <a:b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Socialinės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emocinės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savybės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7F88E-7220-48BC-9D30-B8D505ECF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9618" y="1825625"/>
            <a:ext cx="9294181" cy="4351338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Kalboms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gabūs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talentingi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vaikai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bendrauja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mėgaujasi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žodiniu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bendravimu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neskuba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priimti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sprendimo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atsižvelgia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į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įvairius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požiūrius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taiko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veiksmingas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bendravimo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strategijas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perfrazavimą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tapatinimąsi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klausytoju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pan.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Tokie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mokiniai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siekia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bendradarbiauti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skatina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tai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daryti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todėl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mėgstami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bendraamžių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užima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lyderio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vaidmenį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įvairiose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aplinkose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žaidimo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būrelių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pan.). </a:t>
            </a:r>
            <a:endParaRPr lang="en-US" sz="2400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AB79D8C5-FAE7-4BE6-B60D-CF8DFC1E7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" y="75058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722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B0C74-6BC8-4E1D-9781-FC247EF23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8367" y="292964"/>
            <a:ext cx="8876487" cy="1251752"/>
          </a:xfrm>
        </p:spPr>
        <p:txBody>
          <a:bodyPr/>
          <a:lstStyle/>
          <a:p>
            <a:pPr algn="ctr"/>
            <a:b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Socialinės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emocinės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savybės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7F88E-7220-48BC-9D30-B8D505ECF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9618" y="1825625"/>
            <a:ext cx="9294181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Išskirtinė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kalboms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talentingų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vaikų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savybė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socialinė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kultūrinė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pajauta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dalijasi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žiniomis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apie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kultūrą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didžiuojasi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gimtosios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kitomis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kultūromis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prisitaiko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Skleisdami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brandžią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kultūrų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įvairovės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pajautą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šie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mokiniai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suprasti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įvairias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tarmes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išsireiškimus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performuluoti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į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literatūrinę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žino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įvairių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juokelių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apie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kultūrinius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skirtumus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jautrūs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socialinėms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etinėms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moralinėms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problemoms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bendrą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visuomeniškumo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jausmą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pagarbą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kultūriniams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skirtumams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pasižymi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atvirumu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empatija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kitoniškumui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AB79D8C5-FAE7-4BE6-B60D-CF8DFC1E7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" y="75058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268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46416-D1BA-4BBA-912C-70AA1D434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806" y="310719"/>
            <a:ext cx="8791048" cy="1543036"/>
          </a:xfrm>
        </p:spPr>
        <p:txBody>
          <a:bodyPr>
            <a:normAutofit/>
          </a:bodyPr>
          <a:lstStyle/>
          <a:p>
            <a:pPr algn="ctr"/>
            <a:b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Gabūs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mokiniai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C59C3-6487-48D2-856C-4C62FBAB0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0" i="0" u="none" strike="noStrike" baseline="0" dirty="0">
                <a:latin typeface="ArialMT"/>
              </a:rPr>
              <a:t>• </a:t>
            </a:r>
            <a:r>
              <a:rPr lang="en-US" sz="2400" b="0" i="0" u="none" strike="noStrike" baseline="0" dirty="0" err="1">
                <a:latin typeface="ArialMT"/>
              </a:rPr>
              <a:t>smalsūs</a:t>
            </a:r>
            <a:r>
              <a:rPr lang="en-US" sz="2400" b="0" i="0" u="none" strike="noStrike" baseline="0" dirty="0">
                <a:latin typeface="ArialMT"/>
              </a:rPr>
              <a:t>, </a:t>
            </a:r>
            <a:r>
              <a:rPr lang="en-US" sz="2400" b="0" i="0" u="none" strike="noStrike" baseline="0" dirty="0" err="1">
                <a:latin typeface="ArialMT"/>
              </a:rPr>
              <a:t>atkaklūs</a:t>
            </a:r>
            <a:r>
              <a:rPr lang="en-US" sz="2400" b="0" i="0" u="none" strike="noStrike" baseline="0" dirty="0">
                <a:latin typeface="ArialMT"/>
              </a:rPr>
              <a:t>, </a:t>
            </a:r>
            <a:r>
              <a:rPr lang="en-US" sz="2400" b="0" i="0" u="none" strike="noStrike" baseline="0" dirty="0" err="1">
                <a:latin typeface="ArialMT"/>
              </a:rPr>
              <a:t>išradingi</a:t>
            </a:r>
            <a:r>
              <a:rPr lang="en-US" sz="2400" b="0" i="0" u="none" strike="noStrike" baseline="0" dirty="0">
                <a:latin typeface="ArialMT"/>
              </a:rPr>
              <a:t>, </a:t>
            </a:r>
            <a:r>
              <a:rPr lang="en-US" sz="2400" b="0" i="0" u="none" strike="noStrike" baseline="0" dirty="0" err="1">
                <a:latin typeface="ArialMT"/>
              </a:rPr>
              <a:t>kūrybingi</a:t>
            </a:r>
            <a:r>
              <a:rPr lang="en-US" sz="2400" b="0" i="0" u="none" strike="noStrike" baseline="0" dirty="0">
                <a:latin typeface="ArialMT"/>
              </a:rPr>
              <a:t>....</a:t>
            </a:r>
          </a:p>
          <a:p>
            <a:pPr marL="0" indent="0" algn="ctr">
              <a:buNone/>
            </a:pPr>
            <a:r>
              <a:rPr lang="lt-LT" sz="2400" b="0" i="0" u="none" strike="noStrike" baseline="0" dirty="0">
                <a:latin typeface="ArialMT"/>
              </a:rPr>
              <a:t>• kandūs, mėgsta pasišaipyti, nepaklusnūs,</a:t>
            </a:r>
          </a:p>
          <a:p>
            <a:pPr marL="0" indent="0" algn="ctr">
              <a:buNone/>
            </a:pPr>
            <a:r>
              <a:rPr lang="en-US" sz="2400" b="0" i="0" u="none" strike="noStrike" baseline="0" dirty="0" err="1">
                <a:latin typeface="ArialMT"/>
              </a:rPr>
              <a:t>kartais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pasyvūs</a:t>
            </a:r>
            <a:r>
              <a:rPr lang="en-US" sz="2400" b="0" i="0" u="none" strike="noStrike" baseline="0" dirty="0">
                <a:latin typeface="ArialMT"/>
              </a:rPr>
              <a:t>........</a:t>
            </a:r>
          </a:p>
          <a:p>
            <a:pPr marL="0" indent="0" algn="ctr">
              <a:buNone/>
            </a:pPr>
            <a:r>
              <a:rPr lang="lt-LT" sz="2400" b="0" i="0" u="none" strike="noStrike" baseline="0" dirty="0">
                <a:latin typeface="ArialMT"/>
              </a:rPr>
              <a:t>Kodėl tokie skirtingi vertinimai?</a:t>
            </a:r>
            <a:endParaRPr lang="en-US" sz="2400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8BA6CCAD-30A5-40F2-831F-FEFAA6FBB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3" y="119447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608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A2A84-08BC-48FE-A0BC-30E192E98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28" y="119447"/>
            <a:ext cx="8715126" cy="1734307"/>
          </a:xfrm>
        </p:spPr>
        <p:txBody>
          <a:bodyPr>
            <a:normAutofit/>
          </a:bodyPr>
          <a:lstStyle/>
          <a:p>
            <a:pPr algn="ctr"/>
            <a:b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Darbo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kryptys</a:t>
            </a:r>
            <a:br>
              <a:rPr lang="en-US" dirty="0">
                <a:latin typeface="ArialMT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C01CA-F1EA-4366-BBDC-099E0296C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2400" b="0" i="0" u="none" strike="noStrike" baseline="0" dirty="0">
                <a:latin typeface="ArialMT"/>
              </a:rPr>
              <a:t>• Gabių vaikų identifikavimas</a:t>
            </a:r>
          </a:p>
          <a:p>
            <a:pPr marL="0" indent="0" algn="ctr">
              <a:buNone/>
            </a:pPr>
            <a:r>
              <a:rPr lang="pt-BR" sz="2400" b="0" i="0" u="none" strike="noStrike" baseline="0" dirty="0">
                <a:latin typeface="ArialMT"/>
              </a:rPr>
              <a:t>• Metodų darbui su gabiaisiais parinkimas</a:t>
            </a:r>
          </a:p>
          <a:p>
            <a:pPr marL="0" indent="0" algn="ctr">
              <a:buNone/>
            </a:pPr>
            <a:r>
              <a:rPr lang="pt-BR" sz="2400" b="0" i="0" u="none" strike="noStrike" baseline="0" dirty="0">
                <a:latin typeface="ArialMT"/>
              </a:rPr>
              <a:t>40-50% gabių vaikų nerealizuoja savo</a:t>
            </a:r>
          </a:p>
          <a:p>
            <a:pPr marL="0" indent="0" algn="ctr">
              <a:buNone/>
            </a:pPr>
            <a:r>
              <a:rPr lang="lt-LT" sz="2400" b="0" i="0" u="none" strike="noStrike" baseline="0" dirty="0">
                <a:latin typeface="ArialMT"/>
              </a:rPr>
              <a:t>gabumų</a:t>
            </a:r>
            <a:endParaRPr lang="en-US" sz="2400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267452F1-927D-475C-B90F-A8D036180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3" y="119447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175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DB239-099F-4125-98B5-9CC338189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28" y="119447"/>
            <a:ext cx="8715126" cy="1496289"/>
          </a:xfrm>
        </p:spPr>
        <p:txBody>
          <a:bodyPr>
            <a:noAutofit/>
          </a:bodyPr>
          <a:lstStyle/>
          <a:p>
            <a:pPr algn="ctr"/>
            <a:b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Metodų parinkimas</a:t>
            </a:r>
            <a:b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Kokie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metodai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veiksmingi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C971F-2F98-4F12-ADE2-0402C5282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7891" y="1825625"/>
            <a:ext cx="8805908" cy="4351338"/>
          </a:xfrm>
        </p:spPr>
        <p:txBody>
          <a:bodyPr/>
          <a:lstStyle/>
          <a:p>
            <a:pPr marL="0" indent="0" algn="l">
              <a:buNone/>
            </a:pPr>
            <a:r>
              <a:rPr lang="it-IT" sz="1800" b="0" i="0" u="none" strike="noStrike" baseline="0" dirty="0">
                <a:latin typeface="ArialMT"/>
              </a:rPr>
              <a:t>Metodai, parinkti gabiesiems, turi atitikti</a:t>
            </a:r>
            <a:r>
              <a:rPr lang="lt-LT" sz="1800" b="0" i="0" u="none" strike="noStrike" baseline="0" dirty="0">
                <a:latin typeface="ArialMT"/>
              </a:rPr>
              <a:t> vaiko asmenybę. ( Mėgstantiems dirbti </a:t>
            </a:r>
            <a:r>
              <a:rPr lang="en-US" sz="1800" b="0" i="0" u="none" strike="noStrike" baseline="0" dirty="0" err="1">
                <a:latin typeface="ArialMT"/>
              </a:rPr>
              <a:t>individualiai</a:t>
            </a:r>
            <a:r>
              <a:rPr lang="en-US" sz="1800" b="0" i="0" u="none" strike="noStrike" baseline="0" dirty="0">
                <a:latin typeface="ArialMT"/>
              </a:rPr>
              <a:t>, </a:t>
            </a:r>
            <a:r>
              <a:rPr lang="en-US" sz="1800" b="0" i="0" u="none" strike="noStrike" baseline="0" dirty="0" err="1">
                <a:latin typeface="ArialMT"/>
              </a:rPr>
              <a:t>vadovauti</a:t>
            </a:r>
            <a:r>
              <a:rPr lang="en-US" sz="1800" b="0" i="0" u="none" strike="noStrike" baseline="0" dirty="0">
                <a:latin typeface="ArialMT"/>
              </a:rPr>
              <a:t>, </a:t>
            </a:r>
            <a:r>
              <a:rPr lang="en-US" sz="1800" b="0" i="0" u="none" strike="noStrike" baseline="0" dirty="0" err="1">
                <a:latin typeface="ArialMT"/>
              </a:rPr>
              <a:t>aiškinti</a:t>
            </a:r>
            <a:r>
              <a:rPr lang="en-US" sz="1800" b="0" i="0" u="none" strike="noStrike" baseline="0" dirty="0">
                <a:latin typeface="ArialMT"/>
              </a:rPr>
              <a:t>, </a:t>
            </a:r>
            <a:r>
              <a:rPr lang="en-US" sz="1800" b="0" i="0" u="none" strike="noStrike" baseline="0" dirty="0" err="1">
                <a:latin typeface="ArialMT"/>
              </a:rPr>
              <a:t>tirti</a:t>
            </a:r>
            <a:r>
              <a:rPr lang="en-US" sz="1800" b="0" i="0" u="none" strike="noStrike" baseline="0" dirty="0">
                <a:latin typeface="ArialMT"/>
              </a:rPr>
              <a:t>,</a:t>
            </a:r>
            <a:r>
              <a:rPr lang="lt-LT" sz="1800" b="0" i="0" u="none" strike="noStrike" baseline="0" dirty="0">
                <a:latin typeface="ArialMT"/>
              </a:rPr>
              <a:t> </a:t>
            </a:r>
            <a:r>
              <a:rPr lang="en-US" sz="1800" b="0" i="0" u="none" strike="noStrike" baseline="0" dirty="0" err="1">
                <a:latin typeface="ArialMT"/>
              </a:rPr>
              <a:t>ieškoti</a:t>
            </a:r>
            <a:r>
              <a:rPr lang="en-US" sz="1800" b="0" i="0" u="none" strike="noStrike" baseline="0" dirty="0">
                <a:latin typeface="ArialMT"/>
              </a:rPr>
              <a:t>, </a:t>
            </a:r>
            <a:r>
              <a:rPr lang="en-US" sz="1800" b="0" i="0" u="none" strike="noStrike" baseline="0" dirty="0" err="1">
                <a:latin typeface="ArialMT"/>
              </a:rPr>
              <a:t>pristatyti</a:t>
            </a:r>
            <a:r>
              <a:rPr lang="en-US" sz="1800" b="0" i="0" u="none" strike="noStrike" baseline="0" dirty="0">
                <a:latin typeface="ArialMT"/>
              </a:rPr>
              <a:t>)</a:t>
            </a:r>
            <a:r>
              <a:rPr lang="lt-LT" sz="1800" b="0" i="0" u="none" strike="noStrike" baseline="0" dirty="0">
                <a:latin typeface="ArialMT"/>
              </a:rPr>
              <a:t> </a:t>
            </a:r>
          </a:p>
          <a:p>
            <a:pPr marL="0" indent="0" algn="l">
              <a:buNone/>
            </a:pPr>
            <a:r>
              <a:rPr lang="lt-LT" sz="1800" b="0" i="0" u="none" strike="noStrike" baseline="0" dirty="0">
                <a:latin typeface="ArialMT"/>
              </a:rPr>
              <a:t>Reikėtų leisti pasirinkti, o ne primygtinai </a:t>
            </a:r>
            <a:r>
              <a:rPr lang="fi-FI" sz="1800" b="0" i="0" u="none" strike="noStrike" baseline="0" dirty="0">
                <a:latin typeface="ArialMT"/>
              </a:rPr>
              <a:t>reikalauti vadovauti grupei. ( kai pažįsti</a:t>
            </a:r>
          </a:p>
          <a:p>
            <a:pPr marL="0" indent="0" algn="l">
              <a:buNone/>
            </a:pPr>
            <a:r>
              <a:rPr lang="en-US" sz="1800" b="0" i="0" u="none" strike="noStrike" baseline="0" dirty="0" err="1">
                <a:latin typeface="ArialMT"/>
              </a:rPr>
              <a:t>mokinius</a:t>
            </a:r>
            <a:r>
              <a:rPr lang="en-US" sz="1800" b="0" i="0" u="none" strike="noStrike" baseline="0" dirty="0">
                <a:latin typeface="ArialMT"/>
              </a:rPr>
              <a:t>, tai </a:t>
            </a:r>
            <a:r>
              <a:rPr lang="en-US" sz="1800" b="0" i="0" u="none" strike="noStrike" baseline="0" dirty="0" err="1">
                <a:latin typeface="ArialMT"/>
              </a:rPr>
              <a:t>nesunku</a:t>
            </a:r>
            <a:r>
              <a:rPr lang="en-US" sz="1800" b="0" i="0" u="none" strike="noStrike" baseline="0" dirty="0">
                <a:latin typeface="ArialMT"/>
              </a:rPr>
              <a:t>)</a:t>
            </a:r>
            <a:endParaRPr lang="en-US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B6748D05-ABA5-42C3-8158-6B5EBC4B0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3" y="119447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786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BA2BE-DE13-429D-BC29-A492A92ED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4624" y="186431"/>
            <a:ext cx="8560230" cy="1322773"/>
          </a:xfrm>
        </p:spPr>
        <p:txBody>
          <a:bodyPr>
            <a:noAutofit/>
          </a:bodyPr>
          <a:lstStyle/>
          <a:p>
            <a:pPr algn="ctr"/>
            <a:b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Mokymosi metodų svarba</a:t>
            </a:r>
            <a:br>
              <a:rPr lang="en-US" sz="3200" dirty="0">
                <a:latin typeface="ArialMT"/>
              </a:rPr>
            </a:br>
            <a:br>
              <a:rPr lang="lt-LT" sz="3200" dirty="0">
                <a:latin typeface="ArialMT"/>
              </a:rPr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02DC0-8B82-44DB-A5D0-FBF997FC1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4624" y="1825625"/>
            <a:ext cx="8859175" cy="4351338"/>
          </a:xfrm>
        </p:spPr>
        <p:txBody>
          <a:bodyPr/>
          <a:lstStyle/>
          <a:p>
            <a:pPr algn="l"/>
            <a:r>
              <a:rPr lang="lt-LT" sz="1800" b="0" i="0" u="none" strike="noStrike" baseline="0" dirty="0">
                <a:latin typeface="ArialMT"/>
              </a:rPr>
              <a:t>Mokslininkų nuomone, mokiniai išmoksta, prisimena:</a:t>
            </a:r>
          </a:p>
          <a:p>
            <a:pPr algn="l"/>
            <a:r>
              <a:rPr lang="lt-LT" sz="1800" b="0" i="0" u="none" strike="noStrike" baseline="0" dirty="0">
                <a:latin typeface="ArialMT"/>
              </a:rPr>
              <a:t>10% to, ką perskaitė;</a:t>
            </a:r>
          </a:p>
          <a:p>
            <a:pPr algn="l"/>
            <a:r>
              <a:rPr lang="en-US" sz="1800" b="0" i="0" u="none" strike="noStrike" baseline="0" dirty="0">
                <a:latin typeface="ArialMT"/>
              </a:rPr>
              <a:t>20% to, </a:t>
            </a:r>
            <a:r>
              <a:rPr lang="en-US" sz="1800" b="0" i="0" u="none" strike="noStrike" baseline="0" dirty="0" err="1">
                <a:latin typeface="ArialMT"/>
              </a:rPr>
              <a:t>ką</a:t>
            </a:r>
            <a:r>
              <a:rPr lang="en-US" sz="1800" b="0" i="0" u="none" strike="noStrike" baseline="0" dirty="0">
                <a:latin typeface="ArialMT"/>
              </a:rPr>
              <a:t> </a:t>
            </a:r>
            <a:r>
              <a:rPr lang="en-US" sz="1800" b="0" i="0" u="none" strike="noStrike" baseline="0" dirty="0" err="1">
                <a:latin typeface="ArialMT"/>
              </a:rPr>
              <a:t>išgirdo</a:t>
            </a:r>
            <a:r>
              <a:rPr lang="en-US" sz="1800" b="0" i="0" u="none" strike="noStrike" baseline="0" dirty="0">
                <a:latin typeface="ArialMT"/>
              </a:rPr>
              <a:t>;</a:t>
            </a:r>
          </a:p>
          <a:p>
            <a:pPr algn="l"/>
            <a:r>
              <a:rPr lang="lt-LT" sz="1800" b="0" i="0" u="none" strike="noStrike" baseline="0" dirty="0">
                <a:latin typeface="ArialMT"/>
              </a:rPr>
              <a:t>30% to, ką pamatė;</a:t>
            </a:r>
          </a:p>
          <a:p>
            <a:pPr algn="l"/>
            <a:r>
              <a:rPr lang="lt-LT" sz="1800" b="0" i="0" u="none" strike="noStrike" baseline="0" dirty="0">
                <a:latin typeface="ArialMT"/>
              </a:rPr>
              <a:t>40% to, ką pamatė ir išgirdo;</a:t>
            </a:r>
          </a:p>
          <a:p>
            <a:pPr algn="l"/>
            <a:r>
              <a:rPr lang="lt-LT" sz="1800" b="0" i="0" u="none" strike="noStrike" baseline="0" dirty="0">
                <a:latin typeface="ArialMT"/>
              </a:rPr>
              <a:t>70% to, ką aptarė su kitais;</a:t>
            </a:r>
          </a:p>
          <a:p>
            <a:pPr algn="l"/>
            <a:r>
              <a:rPr lang="pl-PL" sz="1800" b="0" i="0" u="none" strike="noStrike" baseline="0" dirty="0">
                <a:latin typeface="ArialMT"/>
              </a:rPr>
              <a:t>80% to, ką patys patyrė;</a:t>
            </a:r>
          </a:p>
          <a:p>
            <a:pPr algn="l"/>
            <a:r>
              <a:rPr lang="pl-PL" sz="1800" b="0" i="0" u="none" strike="noStrike" baseline="0" dirty="0">
                <a:latin typeface="ArialMT"/>
              </a:rPr>
              <a:t>95% to, ką mokė kitus</a:t>
            </a:r>
            <a:endParaRPr lang="en-US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2EA16778-FC50-4A86-9252-F51BF2B48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3" y="119447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666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12ABB-D7CA-4C93-903F-F9254D8A4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365125"/>
            <a:ext cx="8610600" cy="1325563"/>
          </a:xfrm>
        </p:spPr>
        <p:txBody>
          <a:bodyPr>
            <a:normAutofit/>
          </a:bodyPr>
          <a:lstStyle/>
          <a:p>
            <a:pPr algn="ctr"/>
            <a:b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Mokymosi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kryptys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gabiesiems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715C7-A8AF-4089-8A11-BC545B7AE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4524" y="1825625"/>
            <a:ext cx="8779276" cy="4351338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sz="1800" b="0" i="0" u="none" strike="noStrike" baseline="0" dirty="0">
                <a:latin typeface="ArialMT"/>
              </a:rPr>
              <a:t>• </a:t>
            </a:r>
            <a:r>
              <a:rPr lang="en-US" sz="2400" b="1" i="0" u="none" strike="noStrike" baseline="0" dirty="0" err="1">
                <a:latin typeface="Arial-BoldMT"/>
              </a:rPr>
              <a:t>Tiriamasis</a:t>
            </a:r>
            <a:endParaRPr lang="en-US" sz="2400" b="1" i="0" u="none" strike="noStrike" baseline="0" dirty="0">
              <a:latin typeface="Arial-BoldMT"/>
            </a:endParaRPr>
          </a:p>
          <a:p>
            <a:pPr marL="0" indent="0" algn="l">
              <a:buNone/>
            </a:pPr>
            <a:r>
              <a:rPr lang="lt-LT" sz="2400" b="0" i="0" u="none" strike="noStrike" baseline="0" dirty="0">
                <a:latin typeface="ArialMT"/>
              </a:rPr>
              <a:t>(Skatina pasitikėjimą savimi, kritinį mąstymą)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latin typeface="ArialMT"/>
              </a:rPr>
              <a:t>• </a:t>
            </a:r>
            <a:r>
              <a:rPr lang="en-US" sz="2400" b="1" i="0" u="none" strike="noStrike" baseline="0" dirty="0" err="1">
                <a:latin typeface="Arial-BoldMT"/>
              </a:rPr>
              <a:t>Probleminis</a:t>
            </a:r>
            <a:endParaRPr lang="en-US" sz="2400" b="1" i="0" u="none" strike="noStrike" baseline="0" dirty="0">
              <a:latin typeface="Arial-BoldMT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latin typeface="ArialMT"/>
              </a:rPr>
              <a:t>(</a:t>
            </a:r>
            <a:r>
              <a:rPr lang="en-US" sz="2400" b="0" i="0" u="none" strike="noStrike" baseline="0" dirty="0" err="1">
                <a:latin typeface="ArialMT"/>
              </a:rPr>
              <a:t>Moko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kūrybiškai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taikyti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pažinimo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ir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mokslinio</a:t>
            </a:r>
            <a:endParaRPr lang="en-US" sz="2400" b="0" i="0" u="none" strike="noStrike" baseline="0" dirty="0">
              <a:latin typeface="ArialMT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 err="1">
                <a:latin typeface="ArialMT"/>
              </a:rPr>
              <a:t>mąstymo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metodus</a:t>
            </a:r>
            <a:r>
              <a:rPr lang="en-US" sz="2400" b="0" i="0" u="none" strike="noStrike" baseline="0" dirty="0">
                <a:latin typeface="ArialMT"/>
              </a:rPr>
              <a:t>)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latin typeface="ArialMT"/>
              </a:rPr>
              <a:t>• </a:t>
            </a:r>
            <a:r>
              <a:rPr lang="en-US" sz="2400" b="1" i="0" u="none" strike="noStrike" baseline="0" dirty="0" err="1">
                <a:latin typeface="Arial-BoldMT"/>
              </a:rPr>
              <a:t>Integruotas</a:t>
            </a:r>
            <a:endParaRPr lang="en-US" sz="2400" b="1" i="0" u="none" strike="noStrike" baseline="0" dirty="0">
              <a:latin typeface="Arial-BoldMT"/>
            </a:endParaRPr>
          </a:p>
          <a:p>
            <a:pPr marL="0" indent="0" algn="l">
              <a:buNone/>
            </a:pPr>
            <a:r>
              <a:rPr lang="lt-LT" sz="2400" b="0" i="0" u="none" strike="noStrike" baseline="0" dirty="0">
                <a:latin typeface="ArialMT"/>
              </a:rPr>
              <a:t>( Praplečia asmeninės patirties erdvę)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latin typeface="ArialMT"/>
              </a:rPr>
              <a:t>• </a:t>
            </a:r>
            <a:r>
              <a:rPr lang="en-US" sz="2400" b="1" i="0" u="none" strike="noStrike" baseline="0" dirty="0" err="1">
                <a:latin typeface="Arial-BoldMT"/>
              </a:rPr>
              <a:t>Kompiuterinis</a:t>
            </a:r>
            <a:endParaRPr lang="en-US" sz="2400" b="1" i="0" u="none" strike="noStrike" baseline="0" dirty="0">
              <a:latin typeface="Arial-BoldMT"/>
            </a:endParaRPr>
          </a:p>
          <a:p>
            <a:pPr marL="0" indent="0" algn="l">
              <a:buNone/>
            </a:pPr>
            <a:r>
              <a:rPr lang="lt-LT" sz="2400" b="0" i="0" u="none" strike="noStrike" baseline="0" dirty="0">
                <a:latin typeface="ArialMT"/>
              </a:rPr>
              <a:t>( Platesnis žinių spektras)</a:t>
            </a:r>
            <a:endParaRPr lang="en-US" sz="2400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A2830D7A-1529-4AD4-832A-17D3D5591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3" y="119447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491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AE098-0735-4FA9-A325-A420FA3BA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8092" y="213065"/>
            <a:ext cx="8965707" cy="1477624"/>
          </a:xfrm>
        </p:spPr>
        <p:txBody>
          <a:bodyPr>
            <a:normAutofit/>
          </a:bodyPr>
          <a:lstStyle/>
          <a:p>
            <a:pPr algn="ctr"/>
            <a:br>
              <a:rPr lang="lt-LT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Metodai gabiesiems lietuvių kalbos pamokose</a:t>
            </a:r>
            <a:br>
              <a:rPr lang="lt-LT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Klausimų kūrimas teksto analizei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6D269-2A9C-4F49-AA36-A7E5C0068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7992" y="1825625"/>
            <a:ext cx="8885808" cy="4351338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0" i="0" u="none" strike="noStrike" baseline="0" dirty="0" err="1">
                <a:latin typeface="ArialMT"/>
              </a:rPr>
              <a:t>Reikalavimai</a:t>
            </a:r>
            <a:r>
              <a:rPr lang="en-US" sz="1800" b="0" i="0" u="none" strike="noStrike" baseline="0" dirty="0">
                <a:latin typeface="ArialMT"/>
              </a:rPr>
              <a:t> </a:t>
            </a:r>
            <a:r>
              <a:rPr lang="en-US" sz="1800" b="0" i="0" u="none" strike="noStrike" baseline="0" dirty="0" err="1">
                <a:latin typeface="ArialMT"/>
              </a:rPr>
              <a:t>klausimams</a:t>
            </a:r>
            <a:r>
              <a:rPr lang="en-US" sz="1800" b="0" i="0" u="none" strike="noStrike" baseline="0" dirty="0">
                <a:latin typeface="ArialMT"/>
              </a:rPr>
              <a:t> </a:t>
            </a:r>
            <a:r>
              <a:rPr lang="en-US" sz="1800" b="0" i="0" u="none" strike="noStrike" baseline="0" dirty="0" err="1">
                <a:latin typeface="ArialMT"/>
              </a:rPr>
              <a:t>formuluoti</a:t>
            </a:r>
            <a:r>
              <a:rPr lang="en-US" sz="1800" b="0" i="0" u="none" strike="noStrike" baseline="0" dirty="0">
                <a:latin typeface="ArialMT"/>
              </a:rPr>
              <a:t>:</a:t>
            </a:r>
          </a:p>
          <a:p>
            <a:pPr marL="0" indent="0" algn="l">
              <a:buNone/>
            </a:pPr>
            <a:r>
              <a:rPr lang="fi-FI" sz="1800" b="0" i="0" u="none" strike="noStrike" baseline="0" dirty="0">
                <a:latin typeface="ArialMT"/>
              </a:rPr>
              <a:t>• Klausimas turi būti aiškus, glaustas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ArialMT"/>
              </a:rPr>
              <a:t>• </a:t>
            </a:r>
            <a:r>
              <a:rPr lang="en-US" sz="1800" b="0" i="0" u="none" strike="noStrike" baseline="0" dirty="0" err="1">
                <a:latin typeface="ArialMT"/>
              </a:rPr>
              <a:t>Jei</a:t>
            </a:r>
            <a:r>
              <a:rPr lang="en-US" sz="1800" b="0" i="0" u="none" strike="noStrike" baseline="0" dirty="0">
                <a:latin typeface="ArialMT"/>
              </a:rPr>
              <a:t> </a:t>
            </a:r>
            <a:r>
              <a:rPr lang="en-US" sz="1800" b="0" i="0" u="none" strike="noStrike" baseline="0" dirty="0" err="1">
                <a:latin typeface="ArialMT"/>
              </a:rPr>
              <a:t>klausimu</a:t>
            </a:r>
            <a:r>
              <a:rPr lang="en-US" sz="1800" b="0" i="0" u="none" strike="noStrike" baseline="0" dirty="0">
                <a:latin typeface="ArialMT"/>
              </a:rPr>
              <a:t> </a:t>
            </a:r>
            <a:r>
              <a:rPr lang="en-US" sz="1800" b="0" i="0" u="none" strike="noStrike" baseline="0" dirty="0" err="1">
                <a:latin typeface="ArialMT"/>
              </a:rPr>
              <a:t>akcentuojami</a:t>
            </a:r>
            <a:r>
              <a:rPr lang="en-US" sz="1800" b="0" i="0" u="none" strike="noStrike" baseline="0" dirty="0">
                <a:latin typeface="ArialMT"/>
              </a:rPr>
              <a:t> 2,3 </a:t>
            </a:r>
            <a:r>
              <a:rPr lang="en-US" sz="1800" b="0" i="0" u="none" strike="noStrike" baseline="0" dirty="0" err="1">
                <a:latin typeface="ArialMT"/>
              </a:rPr>
              <a:t>dalykai</a:t>
            </a:r>
            <a:r>
              <a:rPr lang="en-US" sz="1800" b="0" i="0" u="none" strike="noStrike" baseline="0" dirty="0">
                <a:latin typeface="ArialMT"/>
              </a:rPr>
              <a:t>, </a:t>
            </a:r>
            <a:r>
              <a:rPr lang="en-US" sz="1800" b="0" i="0" u="none" strike="noStrike" baseline="0" dirty="0" err="1">
                <a:latin typeface="ArialMT"/>
              </a:rPr>
              <a:t>skiriami</a:t>
            </a:r>
            <a:r>
              <a:rPr lang="en-US" sz="1800" b="0" i="0" u="none" strike="noStrike" baseline="0" dirty="0">
                <a:latin typeface="ArialMT"/>
              </a:rPr>
              <a:t> 2,3 </a:t>
            </a:r>
            <a:r>
              <a:rPr lang="en-US" sz="1800" b="0" i="0" u="none" strike="noStrike" baseline="0" dirty="0" err="1">
                <a:latin typeface="ArialMT"/>
              </a:rPr>
              <a:t>taškai</a:t>
            </a:r>
            <a:endParaRPr lang="en-US" sz="1800" b="0" i="0" u="none" strike="noStrike" baseline="0" dirty="0">
              <a:latin typeface="ArialMT"/>
            </a:endParaRPr>
          </a:p>
          <a:p>
            <a:pPr marL="0" indent="0" algn="l">
              <a:buNone/>
            </a:pPr>
            <a:r>
              <a:rPr lang="lt-LT" sz="1800" b="0" i="0" u="none" strike="noStrike" baseline="0" dirty="0">
                <a:latin typeface="ArialMT"/>
              </a:rPr>
              <a:t>• Eikime nuo konkrečių dalykų prie bendrų</a:t>
            </a:r>
          </a:p>
          <a:p>
            <a:pPr marL="0" indent="0" algn="l">
              <a:buNone/>
            </a:pPr>
            <a:r>
              <a:rPr lang="lt-LT" sz="1800" b="0" i="0" u="none" strike="noStrike" baseline="0" dirty="0">
                <a:latin typeface="ArialMT"/>
              </a:rPr>
              <a:t>• Turi būti klausimų, susijusių su teksto menine raiška</a:t>
            </a:r>
          </a:p>
          <a:p>
            <a:pPr marL="0" indent="0" algn="l">
              <a:buNone/>
            </a:pPr>
            <a:r>
              <a:rPr lang="lt-LT" sz="1800" b="0" i="0" u="none" strike="noStrike" baseline="0" dirty="0">
                <a:latin typeface="ArialMT"/>
              </a:rPr>
              <a:t>• Užduokite klausimų, kurie reikalautų pagrįsti savo</a:t>
            </a:r>
          </a:p>
          <a:p>
            <a:pPr marL="0" indent="0" algn="l">
              <a:buNone/>
            </a:pPr>
            <a:r>
              <a:rPr lang="en-US" sz="1800" b="0" i="0" u="none" strike="noStrike" baseline="0" dirty="0" err="1">
                <a:latin typeface="ArialMT"/>
              </a:rPr>
              <a:t>nuomonę</a:t>
            </a:r>
            <a:r>
              <a:rPr lang="en-US" sz="1800" b="0" i="0" u="none" strike="noStrike" baseline="0" dirty="0">
                <a:latin typeface="ArialMT"/>
              </a:rPr>
              <a:t>, </a:t>
            </a:r>
            <a:r>
              <a:rPr lang="en-US" sz="1800" b="0" i="0" u="none" strike="noStrike" baseline="0" dirty="0" err="1">
                <a:latin typeface="ArialMT"/>
              </a:rPr>
              <a:t>ją</a:t>
            </a:r>
            <a:r>
              <a:rPr lang="en-US" sz="1800" b="0" i="0" u="none" strike="noStrike" baseline="0" dirty="0">
                <a:latin typeface="ArialMT"/>
              </a:rPr>
              <a:t> </a:t>
            </a:r>
            <a:r>
              <a:rPr lang="en-US" sz="1800" b="0" i="0" u="none" strike="noStrike" baseline="0" dirty="0" err="1">
                <a:latin typeface="ArialMT"/>
              </a:rPr>
              <a:t>paremti</a:t>
            </a:r>
            <a:r>
              <a:rPr lang="en-US" sz="1800" b="0" i="0" u="none" strike="noStrike" baseline="0" dirty="0">
                <a:latin typeface="ArialMT"/>
              </a:rPr>
              <a:t> </a:t>
            </a:r>
            <a:r>
              <a:rPr lang="en-US" sz="1800" b="0" i="0" u="none" strike="noStrike" baseline="0" dirty="0" err="1">
                <a:latin typeface="ArialMT"/>
              </a:rPr>
              <a:t>tekstu</a:t>
            </a:r>
            <a:endParaRPr lang="en-US" sz="1800" b="0" i="0" u="none" strike="noStrike" baseline="0" dirty="0">
              <a:latin typeface="ArialMT"/>
            </a:endParaRPr>
          </a:p>
          <a:p>
            <a:pPr marL="0" indent="0" algn="l">
              <a:buNone/>
            </a:pPr>
            <a:r>
              <a:rPr lang="lt-LT" sz="1800" b="0" i="0" u="none" strike="noStrike" baseline="0" dirty="0">
                <a:latin typeface="ArialMT"/>
              </a:rPr>
              <a:t>• Užduokite klausimų, susijusių su literatūros teorijos</a:t>
            </a:r>
          </a:p>
          <a:p>
            <a:pPr marL="0" indent="0" algn="l">
              <a:buNone/>
            </a:pPr>
            <a:r>
              <a:rPr lang="en-US" sz="1800" b="0" i="0" u="none" strike="noStrike" baseline="0" dirty="0" err="1">
                <a:latin typeface="ArialMT"/>
              </a:rPr>
              <a:t>žiniomis</a:t>
            </a:r>
            <a:endParaRPr lang="en-US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20FD2E87-DB28-44A0-986A-631FA63A2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3" y="119447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276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A8141-06FB-45EB-B74A-3EBC0FA4E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26" y="365125"/>
            <a:ext cx="9014073" cy="1325563"/>
          </a:xfrm>
        </p:spPr>
        <p:txBody>
          <a:bodyPr>
            <a:normAutofit/>
          </a:bodyPr>
          <a:lstStyle/>
          <a:p>
            <a:pPr algn="ctr"/>
            <a:b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Projektų vadovai</a:t>
            </a:r>
            <a:br>
              <a:rPr lang="lt-LT" dirty="0">
                <a:latin typeface="ArialMT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3A556-520A-4FF6-BB2A-B948804E1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728" y="1825625"/>
            <a:ext cx="9014072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 err="1">
                <a:latin typeface="ArialMT"/>
              </a:rPr>
              <a:t>Kuriantys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projektą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mokosi</a:t>
            </a:r>
            <a:endParaRPr lang="en-US" sz="2400" b="0" i="0" u="none" strike="noStrike" baseline="0" dirty="0">
              <a:latin typeface="ArialMT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latin typeface="ArialMT"/>
              </a:rPr>
              <a:t>• </a:t>
            </a:r>
            <a:r>
              <a:rPr lang="en-US" sz="2400" b="0" i="0" u="none" strike="noStrike" baseline="0" dirty="0" err="1">
                <a:latin typeface="ArialMT"/>
              </a:rPr>
              <a:t>bendradarbiauti</a:t>
            </a:r>
            <a:r>
              <a:rPr lang="en-US" sz="2400" b="0" i="0" u="none" strike="noStrike" baseline="0" dirty="0">
                <a:latin typeface="ArialMT"/>
              </a:rPr>
              <a:t>,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latin typeface="ArialMT"/>
              </a:rPr>
              <a:t>• </a:t>
            </a:r>
            <a:r>
              <a:rPr lang="en-US" sz="2400" b="0" i="0" u="none" strike="noStrike" baseline="0" dirty="0" err="1">
                <a:latin typeface="ArialMT"/>
              </a:rPr>
              <a:t>vadovauti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kitiems</a:t>
            </a:r>
            <a:r>
              <a:rPr lang="en-US" sz="2400" b="0" i="0" u="none" strike="noStrike" baseline="0" dirty="0">
                <a:latin typeface="ArialMT"/>
              </a:rPr>
              <a:t>,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latin typeface="ArialMT"/>
              </a:rPr>
              <a:t>• </a:t>
            </a:r>
            <a:r>
              <a:rPr lang="en-US" sz="2400" b="0" i="0" u="none" strike="noStrike" baseline="0" dirty="0" err="1">
                <a:latin typeface="ArialMT"/>
              </a:rPr>
              <a:t>vesti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diskusijas</a:t>
            </a:r>
            <a:r>
              <a:rPr lang="en-US" sz="2400" b="0" i="0" u="none" strike="noStrike" baseline="0" dirty="0">
                <a:latin typeface="ArialMT"/>
              </a:rPr>
              <a:t>,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latin typeface="ArialMT"/>
              </a:rPr>
              <a:t>• </a:t>
            </a:r>
            <a:r>
              <a:rPr lang="en-US" sz="2400" b="0" i="0" u="none" strike="noStrike" baseline="0" dirty="0" err="1">
                <a:latin typeface="ArialMT"/>
              </a:rPr>
              <a:t>priimti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sprendimus</a:t>
            </a:r>
            <a:r>
              <a:rPr lang="en-US" sz="2400" b="0" i="0" u="none" strike="noStrike" baseline="0" dirty="0">
                <a:latin typeface="ArialMT"/>
              </a:rPr>
              <a:t>.</a:t>
            </a:r>
            <a:endParaRPr lang="en-US" sz="2400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2853F82E-F3F4-4758-96B6-B327338B3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3" y="119447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217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29F94-90C6-4769-8CEF-E544CB773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338" y="257453"/>
            <a:ext cx="8983462" cy="1433236"/>
          </a:xfrm>
        </p:spPr>
        <p:txBody>
          <a:bodyPr>
            <a:normAutofit/>
          </a:bodyPr>
          <a:lstStyle/>
          <a:p>
            <a:pPr algn="ctr"/>
            <a:b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Kortelių žaidimų vadovai</a:t>
            </a:r>
            <a:br>
              <a:rPr lang="lt-LT" dirty="0">
                <a:latin typeface="ArialMT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21CC7-C3BD-45D0-9A0A-033E1FDB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336" y="1825625"/>
            <a:ext cx="8983463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 err="1">
                <a:latin typeface="ArialMT"/>
              </a:rPr>
              <a:t>Paruošia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korteles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grupavimui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ir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tikrina</a:t>
            </a:r>
            <a:endParaRPr lang="en-US" sz="2400" b="0" i="0" u="none" strike="noStrike" baseline="0" dirty="0">
              <a:latin typeface="ArialMT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latin typeface="ArialMT"/>
              </a:rPr>
              <a:t>• </a:t>
            </a:r>
            <a:r>
              <a:rPr lang="en-US" sz="2400" b="0" i="0" u="none" strike="noStrike" baseline="0" dirty="0" err="1">
                <a:latin typeface="ArialMT"/>
              </a:rPr>
              <a:t>Daiktavardžiai</a:t>
            </a:r>
            <a:r>
              <a:rPr lang="en-US" sz="2400" b="0" i="0" u="none" strike="noStrike" baseline="0" dirty="0">
                <a:latin typeface="ArialMT"/>
              </a:rPr>
              <a:t>, </a:t>
            </a:r>
            <a:r>
              <a:rPr lang="en-US" sz="2400" b="0" i="0" u="none" strike="noStrike" baseline="0" dirty="0" err="1">
                <a:latin typeface="ArialMT"/>
              </a:rPr>
              <a:t>būdvardžiai</a:t>
            </a:r>
            <a:r>
              <a:rPr lang="en-US" sz="2400" b="0" i="0" u="none" strike="noStrike" baseline="0" dirty="0">
                <a:latin typeface="ArialMT"/>
              </a:rPr>
              <a:t>,</a:t>
            </a:r>
            <a:r>
              <a:rPr lang="lt-LT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veiksmažodžiai</a:t>
            </a:r>
            <a:r>
              <a:rPr lang="en-US" sz="2400" b="0" i="0" u="none" strike="noStrike" baseline="0" dirty="0">
                <a:latin typeface="ArialMT"/>
              </a:rPr>
              <a:t>..........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latin typeface="ArialMT"/>
              </a:rPr>
              <a:t>• </a:t>
            </a:r>
            <a:r>
              <a:rPr lang="en-US" sz="2400" b="0" i="0" u="none" strike="noStrike" baseline="0" dirty="0" err="1">
                <a:latin typeface="ArialMT"/>
              </a:rPr>
              <a:t>Skardieji</a:t>
            </a:r>
            <a:r>
              <a:rPr lang="en-US" sz="2400" b="0" i="0" u="none" strike="noStrike" baseline="0" dirty="0">
                <a:latin typeface="ArialMT"/>
              </a:rPr>
              <a:t>, </a:t>
            </a:r>
            <a:r>
              <a:rPr lang="en-US" sz="2400" b="0" i="0" u="none" strike="noStrike" baseline="0" dirty="0" err="1">
                <a:latin typeface="ArialMT"/>
              </a:rPr>
              <a:t>duslieji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priebalsiai</a:t>
            </a:r>
            <a:endParaRPr lang="en-US" sz="2400" b="0" i="0" u="none" strike="noStrike" baseline="0" dirty="0">
              <a:latin typeface="ArialMT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latin typeface="ArialMT"/>
              </a:rPr>
              <a:t>• </a:t>
            </a:r>
            <a:r>
              <a:rPr lang="en-US" sz="2400" b="0" i="0" u="none" strike="noStrike" baseline="0" dirty="0" err="1">
                <a:latin typeface="ArialMT"/>
              </a:rPr>
              <a:t>Metaforos</a:t>
            </a:r>
            <a:r>
              <a:rPr lang="en-US" sz="2400" b="0" i="0" u="none" strike="noStrike" baseline="0" dirty="0">
                <a:latin typeface="ArialMT"/>
              </a:rPr>
              <a:t>, </a:t>
            </a:r>
            <a:r>
              <a:rPr lang="en-US" sz="2400" b="0" i="0" u="none" strike="noStrike" baseline="0" dirty="0" err="1">
                <a:latin typeface="ArialMT"/>
              </a:rPr>
              <a:t>palyginimai</a:t>
            </a:r>
            <a:r>
              <a:rPr lang="en-US" sz="2400" b="0" i="0" u="none" strike="noStrike" baseline="0" dirty="0">
                <a:latin typeface="ArialMT"/>
              </a:rPr>
              <a:t>, </a:t>
            </a:r>
            <a:r>
              <a:rPr lang="en-US" sz="2400" b="0" i="0" u="none" strike="noStrike" baseline="0" dirty="0" err="1">
                <a:latin typeface="ArialMT"/>
              </a:rPr>
              <a:t>personifikacijos</a:t>
            </a:r>
            <a:endParaRPr lang="en-US" sz="2400" b="0" i="0" u="none" strike="noStrike" baseline="0" dirty="0">
              <a:latin typeface="ArialMT"/>
            </a:endParaRPr>
          </a:p>
          <a:p>
            <a:pPr marL="0" indent="0" algn="l">
              <a:buNone/>
            </a:pPr>
            <a:r>
              <a:rPr lang="lt-LT" sz="2400" b="0" i="0" u="none" strike="noStrike" baseline="0" dirty="0">
                <a:latin typeface="ArialMT"/>
              </a:rPr>
              <a:t>• Vientisiniai, sudėtiniai sakiniai</a:t>
            </a:r>
            <a:endParaRPr lang="en-US" sz="2400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9BDDDF83-1C0E-485B-8135-D7483734F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3" y="119447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18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B3266-A15B-4A4D-88FF-7755E8D60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99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b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kaip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atskirti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mokiniai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Gabūs kalbai?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7E07A-EBD6-43D6-94FA-0EA94FFB8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lt-LT" dirty="0"/>
              <a:t>                   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Gabių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vaikų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žodynas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turtingas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platus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ypač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toje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srityje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juos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domina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sklandžiai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reiškia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savo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mintis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kas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anksčiau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jų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bendraamžiai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įsitraukti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į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diskusiją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logiškai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argumentuoti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Kita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vertus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vartodami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sudėtingus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terminus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neįprastai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samprotaudami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užgožti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bendraklasius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neleisti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pastariesiems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įsitraukti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į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diskusiją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2050" name="Picture 2" descr="Darželių sistema - Klaipėdos rajono savivaldybė">
            <a:extLst>
              <a:ext uri="{FF2B5EF4-FFF2-40B4-BE49-F238E27FC236}">
                <a16:creationId xmlns:a16="http://schemas.microsoft.com/office/drawing/2014/main" id="{6064C69E-6161-41A2-8E8E-FBC945A8E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916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12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602F4-942D-493C-8984-CE15D6700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827" y="119447"/>
            <a:ext cx="9365202" cy="1562363"/>
          </a:xfrm>
        </p:spPr>
        <p:txBody>
          <a:bodyPr>
            <a:normAutofit/>
          </a:bodyPr>
          <a:lstStyle/>
          <a:p>
            <a:pPr algn="ctr"/>
            <a:br>
              <a:rPr lang="lt-LT" sz="2400" dirty="0">
                <a:latin typeface="ArialMT"/>
              </a:rPr>
            </a:br>
            <a:r>
              <a:rPr lang="lt-LT" sz="2400" dirty="0">
                <a:latin typeface="ArialMT"/>
              </a:rPr>
              <a:t>Ekspertų pozicija</a:t>
            </a:r>
            <a:br>
              <a:rPr lang="lt-LT" sz="2400" dirty="0">
                <a:latin typeface="ArialMT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F1F24-DCC9-4050-A50F-B8C9C1EE8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827" y="1825625"/>
            <a:ext cx="9018972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latin typeface="ArialMT"/>
              </a:rPr>
              <a:t>• </a:t>
            </a:r>
            <a:r>
              <a:rPr lang="en-US" sz="2400" b="0" i="0" u="none" strike="noStrike" baseline="0" dirty="0" err="1">
                <a:latin typeface="ArialMT"/>
              </a:rPr>
              <a:t>Išklauso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ir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analizuoja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atsakymus</a:t>
            </a:r>
            <a:endParaRPr lang="en-US" sz="2400" b="0" i="0" u="none" strike="noStrike" baseline="0" dirty="0">
              <a:latin typeface="ArialMT"/>
            </a:endParaRPr>
          </a:p>
          <a:p>
            <a:pPr marL="0" indent="0" algn="l">
              <a:buNone/>
            </a:pPr>
            <a:r>
              <a:rPr lang="lt-LT" sz="2400" b="0" i="0" u="none" strike="noStrike" baseline="0" dirty="0">
                <a:latin typeface="ArialMT"/>
              </a:rPr>
              <a:t>• Moko kitus grupėje</a:t>
            </a:r>
          </a:p>
          <a:p>
            <a:pPr marL="0" indent="0" algn="l">
              <a:buNone/>
            </a:pPr>
            <a:r>
              <a:rPr lang="pt-BR" sz="2400" b="0" i="0" u="none" strike="noStrike" baseline="0" dirty="0">
                <a:latin typeface="ArialMT"/>
              </a:rPr>
              <a:t>• Parengia ir vadovauja protų mūšiui</a:t>
            </a:r>
          </a:p>
          <a:p>
            <a:pPr marL="0" indent="0" algn="l">
              <a:buNone/>
            </a:pPr>
            <a:r>
              <a:rPr lang="lt-LT" sz="2400" b="0" i="0" u="none" strike="noStrike" baseline="0" dirty="0">
                <a:latin typeface="ArialMT"/>
              </a:rPr>
              <a:t>( Tinka temos apibendrinimui. ,,Nosinės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lt-LT" sz="2400" b="0" i="0" u="none" strike="noStrike" baseline="0" dirty="0">
                <a:latin typeface="ArialMT"/>
              </a:rPr>
              <a:t>raidės žodžių šaknyje”, ,,Romantizmas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pt-BR" sz="2400" b="0" i="0" u="none" strike="noStrike" baseline="0" dirty="0">
                <a:latin typeface="ArialMT"/>
              </a:rPr>
              <a:t>Europoje ir Lietuvoje”. Paruošia užduotis,</a:t>
            </a:r>
          </a:p>
          <a:p>
            <a:pPr marL="0" indent="0" algn="l">
              <a:buNone/>
            </a:pPr>
            <a:r>
              <a:rPr lang="lt-LT" sz="2400" b="0" i="0" u="none" strike="noStrike" baseline="0" dirty="0">
                <a:latin typeface="ArialMT"/>
              </a:rPr>
              <a:t>suskirsto grupėmis, vadovauja žaidimui.)</a:t>
            </a:r>
            <a:endParaRPr lang="en-US" sz="2400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C76E1C95-00F6-402E-94B0-EC3A3005E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3" y="119447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469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E7EB8-9683-4520-9B96-ACC1E18C7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050" y="365125"/>
            <a:ext cx="9107750" cy="1081935"/>
          </a:xfrm>
        </p:spPr>
        <p:txBody>
          <a:bodyPr>
            <a:normAutofit fontScale="90000"/>
          </a:bodyPr>
          <a:lstStyle/>
          <a:p>
            <a:pPr algn="ctr"/>
            <a:b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Sukuria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pateiktis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naujai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temai</a:t>
            </a:r>
            <a:br>
              <a:rPr lang="en-US" dirty="0">
                <a:latin typeface="ArialMT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2F0BB-A61C-42AF-9C5B-BFE8A5C3D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6050" y="1816747"/>
            <a:ext cx="9525000" cy="4351338"/>
          </a:xfrm>
        </p:spPr>
        <p:txBody>
          <a:bodyPr>
            <a:normAutofit/>
          </a:bodyPr>
          <a:lstStyle/>
          <a:p>
            <a:pPr algn="l"/>
            <a:r>
              <a:rPr lang="en-US" sz="2400" b="0" i="0" u="none" strike="noStrike" baseline="0" dirty="0" err="1">
                <a:latin typeface="ArialMT"/>
              </a:rPr>
              <a:t>Randa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informacijos</a:t>
            </a:r>
            <a:r>
              <a:rPr lang="en-US" sz="2400" b="0" i="0" u="none" strike="noStrike" baseline="0" dirty="0">
                <a:latin typeface="ArialMT"/>
              </a:rPr>
              <a:t>, </a:t>
            </a:r>
            <a:r>
              <a:rPr lang="en-US" sz="2400" b="0" i="0" u="none" strike="noStrike" baseline="0" dirty="0" err="1">
                <a:latin typeface="ArialMT"/>
              </a:rPr>
              <a:t>susistemina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ir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pateikia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visai</a:t>
            </a:r>
            <a:r>
              <a:rPr lang="en-US" sz="240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klasei</a:t>
            </a:r>
            <a:r>
              <a:rPr lang="en-US" sz="2400" b="0" i="0" u="none" strike="noStrike" baseline="0" dirty="0">
                <a:latin typeface="ArialMT"/>
              </a:rPr>
              <a:t>, </a:t>
            </a:r>
            <a:r>
              <a:rPr lang="en-US" sz="2400" b="0" i="0" u="none" strike="noStrike" baseline="0" dirty="0" err="1">
                <a:latin typeface="ArialMT"/>
              </a:rPr>
              <a:t>pasitardamas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su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mokytoju</a:t>
            </a:r>
            <a:r>
              <a:rPr lang="en-US" sz="2400" b="0" i="0" u="none" strike="noStrike" baseline="0" dirty="0">
                <a:latin typeface="ArialMT"/>
              </a:rPr>
              <a:t>.</a:t>
            </a:r>
          </a:p>
          <a:p>
            <a:pPr algn="l"/>
            <a:r>
              <a:rPr lang="en-US" sz="2400" b="0" i="0" u="none" strike="noStrike" baseline="0" dirty="0" err="1">
                <a:latin typeface="ArialMT"/>
              </a:rPr>
              <a:t>Pristato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naują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epochą</a:t>
            </a:r>
            <a:r>
              <a:rPr lang="en-US" sz="2400" b="0" i="0" u="none" strike="noStrike" baseline="0" dirty="0">
                <a:latin typeface="ArialMT"/>
              </a:rPr>
              <a:t> ( </a:t>
            </a:r>
            <a:r>
              <a:rPr lang="en-US" sz="2400" b="0" i="0" u="none" strike="noStrike" baseline="0" dirty="0" err="1">
                <a:latin typeface="ArialMT"/>
              </a:rPr>
              <a:t>Viduramžiai</a:t>
            </a:r>
            <a:r>
              <a:rPr lang="en-US" sz="2400" b="0" i="0" u="none" strike="noStrike" baseline="0" dirty="0">
                <a:latin typeface="ArialMT"/>
              </a:rPr>
              <a:t>)</a:t>
            </a:r>
          </a:p>
          <a:p>
            <a:pPr algn="l"/>
            <a:r>
              <a:rPr lang="en-US" sz="2400" b="0" i="0" u="none" strike="noStrike" baseline="0" dirty="0" err="1">
                <a:latin typeface="ArialMT"/>
              </a:rPr>
              <a:t>Pristato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autoriaus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kūrybą</a:t>
            </a:r>
            <a:r>
              <a:rPr lang="en-US" sz="2400" b="0" i="0" u="none" strike="noStrike" baseline="0" dirty="0">
                <a:latin typeface="ArialMT"/>
              </a:rPr>
              <a:t> ( </a:t>
            </a:r>
            <a:r>
              <a:rPr lang="en-US" sz="2400" b="0" i="0" u="none" strike="noStrike" baseline="0" dirty="0" err="1">
                <a:latin typeface="ArialMT"/>
              </a:rPr>
              <a:t>Maironis</a:t>
            </a:r>
            <a:r>
              <a:rPr lang="en-US" sz="2400" b="0" i="0" u="none" strike="noStrike" baseline="0" dirty="0">
                <a:latin typeface="ArialMT"/>
              </a:rPr>
              <a:t>)</a:t>
            </a:r>
          </a:p>
          <a:p>
            <a:pPr algn="l"/>
            <a:r>
              <a:rPr lang="lt-LT" sz="2400" b="0" i="0" u="none" strike="noStrike" baseline="0" dirty="0">
                <a:latin typeface="ArialMT"/>
              </a:rPr>
              <a:t>Pristatyti skaitomiausių knygų dešimtuką ar kitas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lt-LT" sz="2400" b="0" i="0" u="none" strike="noStrike" baseline="0" dirty="0">
                <a:latin typeface="ArialMT"/>
              </a:rPr>
              <a:t>populiariausias knygas ( arba mėgstamiausią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lt-LT" sz="2400" b="0" i="0" u="none" strike="noStrike" baseline="0" dirty="0">
                <a:latin typeface="ArialMT"/>
              </a:rPr>
              <a:t>knygą, autorių)</a:t>
            </a:r>
            <a:endParaRPr lang="en-US" sz="2400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AA1C9CAF-6A2C-4C58-BE8D-003D22008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3" y="119447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378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D2043-9684-47E4-AB8A-59CCF1F30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7992" y="382881"/>
            <a:ext cx="10240392" cy="1028669"/>
          </a:xfrm>
        </p:spPr>
        <p:txBody>
          <a:bodyPr>
            <a:normAutofit/>
          </a:bodyPr>
          <a:lstStyle/>
          <a:p>
            <a:pPr algn="ctr"/>
            <a:b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Kūrybiniai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darbai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DE16D-759E-4646-8802-64026B439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2784" y="1825625"/>
            <a:ext cx="9161016" cy="4351338"/>
          </a:xfrm>
        </p:spPr>
        <p:txBody>
          <a:bodyPr>
            <a:normAutofit/>
          </a:bodyPr>
          <a:lstStyle/>
          <a:p>
            <a:pPr algn="l"/>
            <a:endParaRPr lang="en-US" sz="1800" b="0" i="0" u="none" strike="noStrike" baseline="0" dirty="0">
              <a:latin typeface="ArialMT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ArialMT"/>
              </a:rPr>
              <a:t>• </a:t>
            </a:r>
            <a:r>
              <a:rPr lang="en-US" sz="2400" b="0" i="0" u="none" strike="noStrike" baseline="0" dirty="0" err="1">
                <a:latin typeface="ArialMT"/>
              </a:rPr>
              <a:t>Rašiniai</a:t>
            </a:r>
            <a:endParaRPr lang="en-US" sz="2400" b="0" i="0" u="none" strike="noStrike" baseline="0" dirty="0">
              <a:latin typeface="ArialMT"/>
            </a:endParaRPr>
          </a:p>
          <a:p>
            <a:pPr marL="0" indent="0" algn="l">
              <a:buNone/>
            </a:pPr>
            <a:r>
              <a:rPr lang="lt-LT" sz="2400" b="0" i="0" u="none" strike="noStrike" baseline="0" dirty="0">
                <a:latin typeface="ArialMT"/>
              </a:rPr>
              <a:t>• Eilėraščiai( sonetai, trioletai)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latin typeface="ArialMT"/>
              </a:rPr>
              <a:t>• </a:t>
            </a:r>
            <a:r>
              <a:rPr lang="en-US" sz="2400" b="0" i="0" u="none" strike="noStrike" baseline="0" dirty="0" err="1">
                <a:latin typeface="ArialMT"/>
              </a:rPr>
              <a:t>Miniatiūros</a:t>
            </a:r>
            <a:endParaRPr lang="en-US" sz="2400" b="0" i="0" u="none" strike="noStrike" baseline="0" dirty="0">
              <a:latin typeface="ArialMT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latin typeface="ArialMT"/>
              </a:rPr>
              <a:t>• </a:t>
            </a:r>
            <a:r>
              <a:rPr lang="en-US" sz="2400" b="0" i="0" u="none" strike="noStrike" baseline="0" dirty="0" err="1">
                <a:latin typeface="ArialMT"/>
              </a:rPr>
              <a:t>Iliustracijos</a:t>
            </a:r>
            <a:endParaRPr lang="en-US" sz="2400" b="0" i="0" u="none" strike="noStrike" baseline="0" dirty="0">
              <a:latin typeface="ArialMT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latin typeface="ArialMT"/>
              </a:rPr>
              <a:t>• </a:t>
            </a:r>
            <a:r>
              <a:rPr lang="en-US" sz="2400" b="0" i="0" u="none" strike="noStrike" baseline="0" dirty="0" err="1">
                <a:latin typeface="ArialMT"/>
              </a:rPr>
              <a:t>Filmai</a:t>
            </a:r>
            <a:r>
              <a:rPr lang="en-US" sz="2400" b="0" i="0" u="none" strike="noStrike" baseline="0" dirty="0">
                <a:latin typeface="ArialMT"/>
              </a:rPr>
              <a:t> ( </a:t>
            </a:r>
            <a:r>
              <a:rPr lang="en-US" sz="2400" b="0" i="0" u="none" strike="noStrike" baseline="0" dirty="0" err="1">
                <a:latin typeface="ArialMT"/>
              </a:rPr>
              <a:t>kurdami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mokiniai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gali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atlikti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įvairias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užduotis</a:t>
            </a:r>
            <a:r>
              <a:rPr lang="en-US" sz="2400" b="0" i="0" u="none" strike="noStrike" baseline="0" dirty="0">
                <a:latin typeface="ArialMT"/>
              </a:rPr>
              <a:t>: </a:t>
            </a:r>
            <a:r>
              <a:rPr lang="en-US" sz="2400" b="0" i="0" u="none" strike="noStrike" baseline="0" dirty="0" err="1">
                <a:latin typeface="ArialMT"/>
              </a:rPr>
              <a:t>pavartoti</a:t>
            </a:r>
            <a:r>
              <a:rPr lang="en-US" sz="2400" b="0" i="0" u="none" strike="noStrike" baseline="0" dirty="0">
                <a:latin typeface="ArialMT"/>
              </a:rPr>
              <a:t> tam </a:t>
            </a:r>
            <a:r>
              <a:rPr lang="en-US" sz="2400" b="0" i="0" u="none" strike="noStrike" baseline="0" dirty="0" err="1">
                <a:latin typeface="ArialMT"/>
              </a:rPr>
              <a:t>tikrus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žodžius</a:t>
            </a:r>
            <a:r>
              <a:rPr lang="en-US" sz="2400" b="0" i="0" u="none" strike="noStrike" baseline="0" dirty="0">
                <a:latin typeface="ArialMT"/>
              </a:rPr>
              <a:t>, </a:t>
            </a:r>
            <a:r>
              <a:rPr lang="en-US" sz="2400" b="0" i="0" u="none" strike="noStrike" baseline="0" dirty="0" err="1">
                <a:latin typeface="ArialMT"/>
              </a:rPr>
              <a:t>frazes</a:t>
            </a:r>
            <a:r>
              <a:rPr lang="en-US" sz="2400" b="0" i="0" u="none" strike="noStrike" baseline="0" dirty="0">
                <a:latin typeface="ArialMT"/>
              </a:rPr>
              <a:t>, </a:t>
            </a:r>
            <a:r>
              <a:rPr lang="en-US" sz="2400" b="0" i="0" u="none" strike="noStrike" baseline="0" dirty="0" err="1">
                <a:latin typeface="ArialMT"/>
              </a:rPr>
              <a:t>posakius</a:t>
            </a:r>
            <a:r>
              <a:rPr lang="en-US" sz="2400" b="0" i="0" u="none" strike="noStrike" baseline="0" dirty="0">
                <a:latin typeface="ArialMT"/>
              </a:rPr>
              <a:t>, </a:t>
            </a:r>
            <a:r>
              <a:rPr lang="en-US" sz="2400" b="0" i="0" u="none" strike="noStrike" baseline="0" dirty="0" err="1">
                <a:latin typeface="ArialMT"/>
              </a:rPr>
              <a:t>kalbos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dalis</a:t>
            </a:r>
            <a:r>
              <a:rPr lang="en-US" sz="2400" b="0" i="0" u="none" strike="noStrike" baseline="0" dirty="0">
                <a:latin typeface="ArialMT"/>
              </a:rPr>
              <a:t>............ </a:t>
            </a:r>
            <a:r>
              <a:rPr lang="en-US" sz="2400" b="0" i="0" u="none" strike="noStrike" baseline="0" dirty="0" err="1">
                <a:latin typeface="ArialMT"/>
              </a:rPr>
              <a:t>Atskleisti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pagrindinę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mintį</a:t>
            </a:r>
            <a:r>
              <a:rPr lang="en-US" sz="2400" b="0" i="0" u="none" strike="noStrike" baseline="0" dirty="0">
                <a:latin typeface="ArialMT"/>
              </a:rPr>
              <a:t>, </a:t>
            </a:r>
            <a:r>
              <a:rPr lang="en-US" sz="2400" b="0" i="0" u="none" strike="noStrike" baseline="0" dirty="0" err="1">
                <a:latin typeface="ArialMT"/>
              </a:rPr>
              <a:t>pavartoti</a:t>
            </a:r>
            <a:r>
              <a:rPr lang="en-US" sz="240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akrostichą,metaforą</a:t>
            </a:r>
            <a:r>
              <a:rPr lang="en-US" sz="2400" b="0" i="0" u="none" strike="noStrike" baseline="0" dirty="0">
                <a:latin typeface="ArialMT"/>
              </a:rPr>
              <a:t>....................)</a:t>
            </a:r>
            <a:endParaRPr lang="en-US" sz="2400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8ECC7459-17A4-4322-9382-25A8820BA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3" y="119447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9145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D7FEE-C75A-4F2E-93F2-778F04468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0" y="500062"/>
            <a:ext cx="10053961" cy="1325563"/>
          </a:xfrm>
        </p:spPr>
        <p:txBody>
          <a:bodyPr/>
          <a:lstStyle/>
          <a:p>
            <a:pPr algn="ctr"/>
            <a:b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Klausimai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žinovui</a:t>
            </a:r>
            <a:br>
              <a:rPr lang="en-US" dirty="0">
                <a:latin typeface="ArialMT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AA76C-BA25-41B0-8709-232B3FFE7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8371" y="1825625"/>
            <a:ext cx="10515600" cy="4351338"/>
          </a:xfrm>
        </p:spPr>
        <p:txBody>
          <a:bodyPr/>
          <a:lstStyle/>
          <a:p>
            <a:pPr algn="l"/>
            <a:r>
              <a:rPr lang="lt-LT" sz="1800" b="0" i="0" u="none" strike="noStrike" baseline="0" dirty="0">
                <a:latin typeface="ArialMT"/>
              </a:rPr>
              <a:t>Mokiniai paruošia klausimų gabiesiems,</a:t>
            </a:r>
            <a:r>
              <a:rPr lang="en-US" sz="1800" b="0" i="0" u="none" strike="noStrike" baseline="0" dirty="0">
                <a:latin typeface="ArialMT"/>
              </a:rPr>
              <a:t> </a:t>
            </a:r>
            <a:r>
              <a:rPr lang="lt-LT" sz="1800" b="0" i="0" u="none" strike="noStrike" baseline="0" dirty="0">
                <a:latin typeface="ArialMT"/>
              </a:rPr>
              <a:t>bet ir patys paieško atsakymų, kad žinotų,</a:t>
            </a:r>
            <a:r>
              <a:rPr lang="en-US" sz="1800" b="0" i="0" u="none" strike="noStrike" baseline="0" dirty="0">
                <a:latin typeface="ArialMT"/>
              </a:rPr>
              <a:t> </a:t>
            </a:r>
            <a:r>
              <a:rPr lang="lt-LT" sz="1800" b="0" i="0" u="none" strike="noStrike" baseline="0" dirty="0">
                <a:latin typeface="ArialMT"/>
              </a:rPr>
              <a:t>ar teisingai jie atsakė.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ArialMT"/>
              </a:rPr>
              <a:t>,,</a:t>
            </a:r>
            <a:r>
              <a:rPr lang="en-US" sz="1800" b="0" i="0" u="none" strike="noStrike" baseline="0" dirty="0" err="1">
                <a:latin typeface="ArialMT"/>
              </a:rPr>
              <a:t>Žaibo</a:t>
            </a:r>
            <a:r>
              <a:rPr lang="en-US" sz="1800" b="0" i="0" u="none" strike="noStrike" baseline="0" dirty="0">
                <a:latin typeface="ArialMT"/>
              </a:rPr>
              <a:t> </a:t>
            </a:r>
            <a:r>
              <a:rPr lang="en-US" sz="1800" b="0" i="0" u="none" strike="noStrike" baseline="0" dirty="0" err="1">
                <a:latin typeface="ArialMT"/>
              </a:rPr>
              <a:t>turnyras</a:t>
            </a:r>
            <a:r>
              <a:rPr lang="en-US" sz="1800" b="0" i="0" u="none" strike="noStrike" baseline="0" dirty="0">
                <a:latin typeface="ArialMT"/>
              </a:rPr>
              <a:t>” </a:t>
            </a:r>
          </a:p>
          <a:p>
            <a:pPr marL="0" indent="0" algn="l">
              <a:buNone/>
            </a:pPr>
            <a:r>
              <a:rPr lang="en-US" sz="1800" b="0" i="0" u="none" strike="noStrike" baseline="0" dirty="0" err="1">
                <a:latin typeface="ArialMT"/>
              </a:rPr>
              <a:t>Įdomu</a:t>
            </a:r>
            <a:r>
              <a:rPr lang="en-US" sz="1800" b="0" i="0" u="none" strike="noStrike" baseline="0" dirty="0">
                <a:latin typeface="ArialMT"/>
              </a:rPr>
              <a:t> </a:t>
            </a:r>
            <a:r>
              <a:rPr lang="en-US" sz="1800" b="0" i="0" u="none" strike="noStrike" baseline="0" dirty="0" err="1">
                <a:latin typeface="ArialMT"/>
              </a:rPr>
              <a:t>patikrinti</a:t>
            </a:r>
            <a:r>
              <a:rPr lang="en-US" sz="1800" b="0" i="0" u="none" strike="noStrike" baseline="0" dirty="0">
                <a:latin typeface="ArialMT"/>
              </a:rPr>
              <a:t> </a:t>
            </a:r>
            <a:r>
              <a:rPr lang="en-US" sz="1800" b="0" i="0" u="none" strike="noStrike" baseline="0" dirty="0" err="1">
                <a:latin typeface="ArialMT"/>
              </a:rPr>
              <a:t>gerai</a:t>
            </a:r>
            <a:r>
              <a:rPr lang="en-US" sz="1800" b="0" i="0" u="none" strike="noStrike" baseline="0" dirty="0">
                <a:latin typeface="ArialMT"/>
              </a:rPr>
              <a:t> </a:t>
            </a:r>
            <a:r>
              <a:rPr lang="en-US" sz="1800" b="0" i="0" u="none" strike="noStrike" baseline="0" dirty="0" err="1">
                <a:latin typeface="ArialMT"/>
              </a:rPr>
              <a:t>besimokančius</a:t>
            </a:r>
            <a:r>
              <a:rPr lang="en-US" sz="1800" b="0" i="0" u="none" strike="noStrike" baseline="0" dirty="0">
                <a:latin typeface="ArialMT"/>
              </a:rPr>
              <a:t>, bet </a:t>
            </a:r>
            <a:r>
              <a:rPr lang="en-US" sz="1800" b="0" i="0" u="none" strike="noStrike" baseline="0" dirty="0" err="1">
                <a:latin typeface="ArialMT"/>
              </a:rPr>
              <a:t>tuo</a:t>
            </a:r>
            <a:r>
              <a:rPr lang="en-US" sz="1800" b="0" i="0" u="none" strike="noStrike" baseline="0" dirty="0">
                <a:latin typeface="ArialMT"/>
              </a:rPr>
              <a:t> </a:t>
            </a:r>
            <a:r>
              <a:rPr lang="en-US" sz="1800" b="0" i="0" u="none" strike="noStrike" baseline="0" dirty="0" err="1">
                <a:latin typeface="ArialMT"/>
              </a:rPr>
              <a:t>pačiu</a:t>
            </a:r>
            <a:r>
              <a:rPr lang="en-US" sz="1800" b="0" i="0" u="none" strike="noStrike" baseline="0" dirty="0">
                <a:latin typeface="ArialMT"/>
              </a:rPr>
              <a:t> </a:t>
            </a:r>
            <a:r>
              <a:rPr lang="en-US" sz="1800" b="0" i="0" u="none" strike="noStrike" baseline="0" dirty="0" err="1">
                <a:latin typeface="ArialMT"/>
              </a:rPr>
              <a:t>ir</a:t>
            </a:r>
            <a:r>
              <a:rPr lang="en-US" sz="1800" b="0" i="0" u="none" strike="noStrike" baseline="0" dirty="0">
                <a:latin typeface="ArialMT"/>
              </a:rPr>
              <a:t> </a:t>
            </a:r>
            <a:r>
              <a:rPr lang="en-US" sz="1800" b="0" i="0" u="none" strike="noStrike" baseline="0" dirty="0" err="1">
                <a:latin typeface="ArialMT"/>
              </a:rPr>
              <a:t>patys</a:t>
            </a:r>
            <a:r>
              <a:rPr lang="en-US" sz="1800" b="0" i="0" u="none" strike="noStrike" baseline="0" dirty="0">
                <a:latin typeface="ArialMT"/>
              </a:rPr>
              <a:t> </a:t>
            </a:r>
            <a:r>
              <a:rPr lang="en-US" sz="1800" b="0" i="0" u="none" strike="noStrike" baseline="0" dirty="0" err="1">
                <a:latin typeface="ArialMT"/>
              </a:rPr>
              <a:t>pasitikrina</a:t>
            </a:r>
            <a:endParaRPr lang="en-US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0DA938D5-DA97-411B-A5EA-89D74676C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" y="105568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3775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824A7-E436-480E-AC26-2A9CE52E7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0034" y="365125"/>
            <a:ext cx="8743765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C2021-5D08-4DCE-BA9E-A250E3F14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6364" y="1816748"/>
            <a:ext cx="8477435" cy="4351338"/>
          </a:xfrm>
        </p:spPr>
        <p:txBody>
          <a:bodyPr>
            <a:normAutofit/>
          </a:bodyPr>
          <a:lstStyle/>
          <a:p>
            <a:pPr algn="l"/>
            <a:r>
              <a:rPr lang="lt-LT" sz="2400" b="0" i="0" u="none" strike="noStrike" baseline="0" dirty="0">
                <a:latin typeface="ArialMT"/>
              </a:rPr>
              <a:t>Kad gabus mokinys būtų smalsus, </a:t>
            </a:r>
            <a:r>
              <a:rPr lang="en-US" sz="2400" b="0" i="0" u="none" strike="noStrike" baseline="0" dirty="0" err="1">
                <a:latin typeface="ArialMT"/>
              </a:rPr>
              <a:t>aktyvus</a:t>
            </a:r>
            <a:r>
              <a:rPr lang="en-US" sz="2400" b="0" i="0" u="none" strike="noStrike" baseline="0" dirty="0">
                <a:latin typeface="ArialMT"/>
              </a:rPr>
              <a:t>, </a:t>
            </a:r>
            <a:r>
              <a:rPr lang="en-US" sz="2400" b="0" i="0" u="none" strike="noStrike" baseline="0" dirty="0" err="1">
                <a:latin typeface="ArialMT"/>
              </a:rPr>
              <a:t>kūrybingas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ir</a:t>
            </a:r>
            <a:r>
              <a:rPr lang="lt-LT" sz="2400" dirty="0">
                <a:latin typeface="ArialMT"/>
              </a:rPr>
              <a:t> </a:t>
            </a:r>
            <a:r>
              <a:rPr lang="lt-LT" sz="2400" b="0" i="0" u="none" strike="noStrike" baseline="0" dirty="0">
                <a:latin typeface="ArialMT"/>
              </a:rPr>
              <a:t>nenuobodžiautų, priklauso didžiąja dalimi nuo mūsų, mokytojų, </a:t>
            </a:r>
            <a:r>
              <a:rPr lang="en-US" sz="2400" b="0" i="0" u="none" strike="noStrike" baseline="0" dirty="0" err="1">
                <a:latin typeface="ArialMT"/>
              </a:rPr>
              <a:t>profesionalumo</a:t>
            </a:r>
            <a:r>
              <a:rPr lang="en-US" sz="2400" b="0" i="0" u="none" strike="noStrike" baseline="0" dirty="0">
                <a:latin typeface="ArialMT"/>
              </a:rPr>
              <a:t>.</a:t>
            </a:r>
            <a:endParaRPr lang="en-US" sz="2400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19E11AEE-4B4B-4975-9E4B-7D0F82D2B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" y="105568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1657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D8D44-EE02-4757-8A7B-06480189A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1561" y="427268"/>
            <a:ext cx="8780016" cy="1325563"/>
          </a:xfrm>
        </p:spPr>
        <p:txBody>
          <a:bodyPr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Šaltiniai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dirty="0">
                <a:latin typeface="ArialMT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32EB3-92F7-42C8-99B6-D7B8F52CF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350" y="1825625"/>
            <a:ext cx="8113450" cy="4351338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lt-LT" sz="1800" b="0" i="0" u="none" strike="noStrike" baseline="0" dirty="0">
                <a:latin typeface="ArialMT"/>
              </a:rPr>
              <a:t>• </a:t>
            </a:r>
            <a:r>
              <a:rPr lang="lt-LT" sz="2400" b="0" i="0" u="none" strike="noStrike" baseline="0" dirty="0">
                <a:latin typeface="ArialMT"/>
              </a:rPr>
              <a:t>N. Bankauskienė, G. Bankauskaitė-Sereikienė ,,Lietuvių kalbos mokytojo veikla: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pt-BR" sz="2400" b="0" i="0" u="none" strike="noStrike" baseline="0" dirty="0">
                <a:latin typeface="ArialMT"/>
              </a:rPr>
              <a:t>pamokos organizavimo metodai ir tyrimas”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latin typeface="ArialMT"/>
              </a:rPr>
              <a:t>• Geoff Petty ,,</a:t>
            </a:r>
            <a:r>
              <a:rPr lang="en-US" sz="2400" b="0" i="0" u="none" strike="noStrike" baseline="0" dirty="0" err="1">
                <a:latin typeface="ArialMT"/>
              </a:rPr>
              <a:t>Įrodymais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pagrįstas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mokymas</a:t>
            </a:r>
            <a:r>
              <a:rPr lang="en-US" sz="2400" b="0" i="0" u="none" strike="noStrike" baseline="0" dirty="0">
                <a:latin typeface="ArialMT"/>
              </a:rPr>
              <a:t>”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latin typeface="ArialMT"/>
              </a:rPr>
              <a:t>• </a:t>
            </a:r>
            <a:r>
              <a:rPr lang="en-US" sz="2400" b="0" i="0" u="none" strike="noStrike" baseline="0" dirty="0" err="1">
                <a:latin typeface="ArialMT"/>
              </a:rPr>
              <a:t>Anketinio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tyrimo</a:t>
            </a:r>
            <a:r>
              <a:rPr lang="en-US" sz="2400" b="0" i="0" u="none" strike="noStrike" baseline="0" dirty="0">
                <a:latin typeface="ArialMT"/>
              </a:rPr>
              <a:t>, </a:t>
            </a:r>
            <a:r>
              <a:rPr lang="en-US" sz="2400" b="0" i="0" u="none" strike="noStrike" baseline="0" dirty="0" err="1">
                <a:latin typeface="ArialMT"/>
              </a:rPr>
              <a:t>pravesto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mokykloje</a:t>
            </a:r>
            <a:r>
              <a:rPr lang="en-US" sz="2400" b="0" i="0" u="none" strike="noStrike" baseline="0" dirty="0">
                <a:latin typeface="ArialMT"/>
              </a:rPr>
              <a:t>, </a:t>
            </a:r>
            <a:r>
              <a:rPr lang="en-US" sz="2400" b="0" i="0" u="none" strike="noStrike" baseline="0" dirty="0" err="1">
                <a:latin typeface="ArialMT"/>
              </a:rPr>
              <a:t>Duomenys</a:t>
            </a:r>
            <a:endParaRPr lang="lt-LT" sz="2400" b="0" i="0" u="none" strike="noStrike" baseline="0" dirty="0">
              <a:latin typeface="ArialMT"/>
            </a:endParaRPr>
          </a:p>
          <a:p>
            <a:pPr marL="0" indent="0" algn="l">
              <a:buNone/>
            </a:pPr>
            <a:r>
              <a:rPr lang="lt-LT" sz="2400" b="0" i="0" u="none" strike="noStrike" baseline="0" dirty="0">
                <a:latin typeface="ArialMT"/>
              </a:rPr>
              <a:t>Pranešim</a:t>
            </a:r>
            <a:r>
              <a:rPr lang="en-US" sz="2400" b="0" i="0" u="none" strike="noStrike" baseline="0" dirty="0">
                <a:latin typeface="ArialMT"/>
              </a:rPr>
              <a:t>as</a:t>
            </a:r>
            <a:r>
              <a:rPr lang="lt-LT" sz="2400" b="0" i="0" u="none" strike="noStrike" baseline="0" dirty="0">
                <a:latin typeface="ArialMT"/>
              </a:rPr>
              <a:t>  lietuvių kalbos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lt-LT" sz="2400" b="0" i="0" u="none" strike="noStrike" baseline="0" dirty="0">
                <a:latin typeface="ArialMT"/>
              </a:rPr>
              <a:t>mokytoj</a:t>
            </a:r>
            <a:r>
              <a:rPr lang="en-US" sz="2400" b="0" i="0" u="none" strike="noStrike" baseline="0" dirty="0" err="1">
                <a:latin typeface="ArialMT"/>
              </a:rPr>
              <a:t>os</a:t>
            </a:r>
            <a:r>
              <a:rPr lang="lt-LT" sz="2400" b="0" i="0" u="none" strike="noStrike" baseline="0" dirty="0">
                <a:latin typeface="ArialMT"/>
              </a:rPr>
              <a:t> metodininkė</a:t>
            </a:r>
            <a:r>
              <a:rPr lang="en-US" sz="2400" b="0" i="0" u="none" strike="noStrike" baseline="0" dirty="0">
                <a:latin typeface="ArialMT"/>
              </a:rPr>
              <a:t>s</a:t>
            </a:r>
            <a:r>
              <a:rPr lang="lt-LT" sz="2400" b="0" i="0" u="none" strike="noStrike" baseline="0" dirty="0">
                <a:latin typeface="ArialMT"/>
              </a:rPr>
              <a:t> Loret</a:t>
            </a:r>
            <a:r>
              <a:rPr lang="en-US" sz="2400" b="0" i="0" u="none" strike="noStrike" baseline="0" dirty="0" err="1">
                <a:latin typeface="ArialMT"/>
              </a:rPr>
              <a:t>os</a:t>
            </a:r>
            <a:r>
              <a:rPr lang="en-US" sz="2400" dirty="0">
                <a:latin typeface="ArialMT"/>
              </a:rPr>
              <a:t> </a:t>
            </a:r>
            <a:r>
              <a:rPr lang="lt-LT" sz="2400" b="0" i="0" u="none" strike="noStrike" baseline="0" dirty="0">
                <a:latin typeface="ArialMT"/>
              </a:rPr>
              <a:t>Kazlauskienė</a:t>
            </a:r>
            <a:r>
              <a:rPr lang="en-US" sz="2400" b="0" i="0" u="none" strike="noStrike" baseline="0" dirty="0">
                <a:latin typeface="ArialMT"/>
              </a:rPr>
              <a:t>s Darbo </a:t>
            </a:r>
            <a:r>
              <a:rPr lang="en-US" sz="2400" b="0" i="0" u="none" strike="noStrike" baseline="0" dirty="0" err="1">
                <a:latin typeface="ArialMT"/>
              </a:rPr>
              <a:t>su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gabiaisiais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mokiniais</a:t>
            </a:r>
            <a:r>
              <a:rPr lang="en-US" sz="2400" dirty="0">
                <a:latin typeface="ArialMT"/>
              </a:rPr>
              <a:t> </a:t>
            </a:r>
            <a:r>
              <a:rPr lang="lt-LT" sz="2400" b="0" i="0" u="none" strike="noStrike" baseline="0" dirty="0">
                <a:latin typeface="ArialMT"/>
              </a:rPr>
              <a:t>galimybės lietuvių kalbos</a:t>
            </a:r>
            <a:r>
              <a:rPr lang="en-US" sz="2400" b="0" i="0" u="none" strike="noStrike" baseline="0" dirty="0">
                <a:latin typeface="ArialMT"/>
              </a:rPr>
              <a:t> </a:t>
            </a:r>
            <a:r>
              <a:rPr lang="en-US" sz="2400" b="0" i="0" u="none" strike="noStrike" baseline="0" dirty="0" err="1">
                <a:latin typeface="ArialMT"/>
              </a:rPr>
              <a:t>pamokose</a:t>
            </a:r>
            <a:endParaRPr lang="lt-LT" sz="2400" b="0" i="0" u="none" strike="noStrike" baseline="0" dirty="0">
              <a:latin typeface="ArialMT"/>
            </a:endParaRPr>
          </a:p>
          <a:p>
            <a:pPr marL="0" indent="0" algn="l">
              <a:buNone/>
            </a:pPr>
            <a:r>
              <a:rPr lang="pt-BR" sz="2400" dirty="0"/>
              <a:t>Gabūs ir talentingi vaikai: samprata, ypatumai ir atpažinimas</a:t>
            </a:r>
            <a:r>
              <a:rPr lang="lt-LT" sz="2400" dirty="0"/>
              <a:t> Izabelė Grauslienė Katažyna Labanienė Tomas Lazdauskas</a:t>
            </a:r>
            <a:endParaRPr lang="en-US" sz="2400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5E8C1933-6DE0-4958-B275-1F53A7ED3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" y="105568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797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BCC97-7AC5-4CF7-9162-D9FC89EC6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848" y="365125"/>
            <a:ext cx="8947951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F9B44-B9C0-4911-A680-FE9DEEDAC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5848" y="1825625"/>
            <a:ext cx="8947952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4800" b="0" i="0" u="none" strike="noStrike" baseline="0" dirty="0">
                <a:latin typeface="ArialMT"/>
              </a:rPr>
              <a:t>Ačiū už dėmesį!</a:t>
            </a:r>
            <a:endParaRPr lang="en-US" sz="4800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35A36F58-638D-4B80-81E2-FC91DDBF3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" y="105568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238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1E794-106E-4C56-B674-813F7CC34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2175" y="804519"/>
            <a:ext cx="8892679" cy="1049235"/>
          </a:xfrm>
        </p:spPr>
        <p:txBody>
          <a:bodyPr/>
          <a:lstStyle/>
          <a:p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Mokymosi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4F8AF-1589-4001-9197-5EEA2275A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t-LT" dirty="0"/>
              <a:t>              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Gabūs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vaikai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mokosi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išmoksta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naujų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dalykų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kas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sparčiau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jų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bendraamžiai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lengvai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greitai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įsimena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informaciją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įsisavina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naujas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sąvokas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supranta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dėsnius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temomis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skirtomis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vyresnio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amžiaus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vaikams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pirmenybę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teikia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sudėtingesniam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naujesniam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besikeičiančiam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mokymosi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kontekstui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lengvai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greitai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perkelia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išmoktas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žinias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į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kitas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situacijas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Atrodo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mokymasis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jiems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teikia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malonumą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tačiau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malonumą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keisti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nuobodulys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pamoką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mokytojas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siekia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išlaikyti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vidutinį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lėtesnį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tempą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Tokiu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atveju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gabus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mokinys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klausytis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kartą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jam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užduoties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sprendimas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aiškus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akivaizdus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Toks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mokinys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tik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nuobodžiauja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bet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jaučiasi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kitoks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prarasti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susidomėjimą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mokymusi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pradėti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netinkamai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elgtis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749AD585-DB23-467D-A39B-09D153568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916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56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0F8B9-2D52-4E70-9A8C-775B1CEF8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28" y="776390"/>
            <a:ext cx="8652982" cy="1049235"/>
          </a:xfrm>
        </p:spPr>
        <p:txBody>
          <a:bodyPr/>
          <a:lstStyle/>
          <a:p>
            <a:pPr algn="ctr"/>
            <a:b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Vaizduotė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kūrybingumas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01794-711B-4C2B-A105-4C8ECEABF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9518" y="1825625"/>
            <a:ext cx="9214282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Gabūs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vaikai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pasižymi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lakia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vaizduote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kūrybingumu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demonstruoja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originalų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mąstymą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subtilų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humoro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jausmą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mąstymo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būdas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būti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neįprastas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produkuojantis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nenuspėjamas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idėjas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šios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savybės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džiugina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pačius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gabiuosius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aplinkinius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tačiau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sukelti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nesusipratimų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Suaugusieji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žino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“, ko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tikėtis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iš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tam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tikro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amžiaus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vaikų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todėl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glumina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netikėtos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neįprastos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idėjos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refleksyvūs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klausimai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Taigi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suaugęs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tiesiogiai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netiesiogiai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pasiųsti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vaikui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žinutę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turėtų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būti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normalesnis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kaip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atliktų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užduotis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įprastai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Dėl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vaikas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užsisklęsti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savyje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018277D6-E799-4461-AFBE-B21C5F964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3" y="119447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71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7E3D2-C7EB-429E-8321-5EC726141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28" y="355107"/>
            <a:ext cx="8715126" cy="1145219"/>
          </a:xfrm>
        </p:spPr>
        <p:txBody>
          <a:bodyPr/>
          <a:lstStyle/>
          <a:p>
            <a:pPr algn="ctr"/>
            <a:b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Kalboms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gabių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talentingų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mokinių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savybės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C7FA9-2669-4F43-BA8F-A47ACCB1F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727" y="1936366"/>
            <a:ext cx="9520099" cy="4351338"/>
          </a:xfrm>
        </p:spPr>
        <p:txBody>
          <a:bodyPr>
            <a:normAutofit/>
          </a:bodyPr>
          <a:lstStyle/>
          <a:p>
            <a:pPr algn="just"/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lboms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gabūs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talentingi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mokiniai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įgyja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kalbinių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kompetencijų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kas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anksčiau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bendraamžiai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Šios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kompetencijos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atsiskleidžia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kartu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šiems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vaikams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būdingomis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kitomis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pažintinėmis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socialinėmis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emocinėmis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savybėmis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mokymosi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ypatumais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Pažintinės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savybės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Natūralu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kalboms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gabūs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talentingi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mokiniai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gerokai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aukštesnio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lygio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žinias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vartojimo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įgūdžius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bendraamžiai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Šios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žinios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įgūdžiai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apima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įvairias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sritis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skaitymo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rašymo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klausymo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kalbėjimo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3C5A52FB-0A14-4DCC-9DDF-4EBDFFB49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3" y="119447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934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7E3D2-C7EB-429E-8321-5EC726141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28" y="355107"/>
            <a:ext cx="8715126" cy="1145219"/>
          </a:xfrm>
        </p:spPr>
        <p:txBody>
          <a:bodyPr/>
          <a:lstStyle/>
          <a:p>
            <a:pPr algn="ctr"/>
            <a:b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Kalboms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gabių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talentingų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mokinių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savybės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C7FA9-2669-4F43-BA8F-A47ACCB1F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727" y="1936366"/>
            <a:ext cx="9520099" cy="4351338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Gabumai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talentas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pasireikšti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visose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srityse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išryškėti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viena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iš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Kalboms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gabūs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talentingi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mokiniai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apmąstyti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atpažįsta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gramatines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struktūras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žodžių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funkcijas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vartoja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dalykinę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terminologiją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diskutuodami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apie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klausyti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įsimena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atpažįsta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atkartoja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naujus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garsus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konstrukcijas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sklandžiai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laisvai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glaustai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reiškia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mintis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jautrūs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vartojimo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niuansams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vartoja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tiksliai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turtingą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žodyną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3C5A52FB-0A14-4DCC-9DDF-4EBDFFB49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3" y="119447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281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7E3D2-C7EB-429E-8321-5EC726141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28" y="355107"/>
            <a:ext cx="8715126" cy="1145219"/>
          </a:xfrm>
        </p:spPr>
        <p:txBody>
          <a:bodyPr/>
          <a:lstStyle/>
          <a:p>
            <a:pPr algn="ctr"/>
            <a:b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Kalboms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gabių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talentingų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mokinių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savybės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C7FA9-2669-4F43-BA8F-A47ACCB1F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727" y="1735986"/>
            <a:ext cx="9520099" cy="4551718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Šie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mokiniai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linkę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rašyti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kalbėti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išskirtinai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kūrybingai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originaliai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naudoja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neįprastus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būdvardžius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metaforas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paradoksus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paraleles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poeziją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filosofinius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vingius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humorą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Kalboms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gabūs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talentingi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mokiniai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samprotauja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abstrakčiu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hipotetiniu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lygmeniu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žodžiu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raštu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įtikinamai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argumentuoja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probleminius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klausimus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kritiškai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vertina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situaciją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analizuoja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darbą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pačių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rašymo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ketinimus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siekia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suprasti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priežastinius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ryšius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Šie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mokiniai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atmintį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lanksčiai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mąsto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intuiciją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kūrybingumą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išreikšti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sudėtingas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mintis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jungti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atskiras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mintis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į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istorijas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lyginti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perskaitytus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tekstus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suprasti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nevienaprasmį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tekstą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skaityti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„tarp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eilučių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“.</a:t>
            </a:r>
          </a:p>
          <a:p>
            <a:endParaRPr lang="en-US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3C5A52FB-0A14-4DCC-9DDF-4EBDFFB49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3" y="119447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988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A263C-1366-417B-8B39-0D0F61B76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28" y="284085"/>
            <a:ext cx="8715126" cy="1278385"/>
          </a:xfrm>
        </p:spPr>
        <p:txBody>
          <a:bodyPr/>
          <a:lstStyle/>
          <a:p>
            <a:pPr algn="ctr"/>
            <a:b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Mokymosi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ypatumai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30393-DCC0-4F85-9284-1E6839D51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496" y="1825625"/>
            <a:ext cx="9285303" cy="435133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Kalboms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gabiems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talentingiems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mokiniams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būdingas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greitas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mokymosi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tempas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Jie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kas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greičiau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vaikai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atlieka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užduotis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klasėje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į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mokytojo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klausimus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atsako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kitiems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vaikams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net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nespėjus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pagalvoti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žino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taiko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įvairias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kalbos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mokymosi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strategijas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Jie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geba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lengvai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skaityti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bent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keleriais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metais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vyresniems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vaikams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skirtą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tekstą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rašymo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užduotims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atidžiai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kruopščiai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ruošiasi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struktūrina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idėjas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daug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dėmesio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skiria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detalėms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skaitymo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rašymo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užduotis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atlieka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aktyviai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išlieka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ilgai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į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įsitraukę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Šie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mokiniai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kalbos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mokosi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tik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klasėje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bet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už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ribų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savo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laisvalaikį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sieja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skaitymu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kūrybiniu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rašymu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Jie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noriai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eksperimentuoja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kalba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mėgsta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žodines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dėliones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rebusus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kitus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kalbinius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žaidimus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domisi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kaip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kalba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veikia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“,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prasmėmis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funkcijomis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F4115D6D-30E5-49FC-9004-74AF59C01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3" y="119447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095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A263C-1366-417B-8B39-0D0F61B76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28" y="284085"/>
            <a:ext cx="8715126" cy="1278385"/>
          </a:xfrm>
        </p:spPr>
        <p:txBody>
          <a:bodyPr/>
          <a:lstStyle/>
          <a:p>
            <a:pPr algn="ctr"/>
            <a:b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Mokymosi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ypatumai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30393-DCC0-4F85-9284-1E6839D51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496" y="1825625"/>
            <a:ext cx="9285303" cy="435133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Kartais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atrodyti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neatlieka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skirtos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užduoties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bet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paklausus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atsakyti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mėgsta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pataisyti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mokytojas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suklysta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Svarbu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paminėti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kalboms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gabūs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talentingi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mokiniai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sparčiai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mokosi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svetimos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greitai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persijungti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į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mėgsta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vertėjauti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kitiems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dažnai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klasės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draugų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pasitelkiami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kaip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žodynas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Mokydamiesi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naujos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tokie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mokiniai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pritaiko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gimtosios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formuluoti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taisykles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iš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pavyzdžių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pasirinkti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žodį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frazę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intuityviai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taip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skamba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teisingai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Kalboms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gabūs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talentingi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mokiniai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sutikę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užsienio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mokytoją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už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klasės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ribų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kalbėti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mokoma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klasėje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vartoti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žodžius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frazes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kurių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pamokas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nesimokė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Kita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vertus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kalbėdami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klaidų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bet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dažniausiai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dėl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daug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eksperimentuoja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siekia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išmėginti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sudėtingesnes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idėjas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  <p:pic>
        <p:nvPicPr>
          <p:cNvPr id="5" name="Picture 2" descr="Darželių sistema - Klaipėdos rajono savivaldybė">
            <a:extLst>
              <a:ext uri="{FF2B5EF4-FFF2-40B4-BE49-F238E27FC236}">
                <a16:creationId xmlns:a16="http://schemas.microsoft.com/office/drawing/2014/main" id="{F4115D6D-30E5-49FC-9004-74AF59C01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3" y="119447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31487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335</TotalTime>
  <Words>1669</Words>
  <Application>Microsoft Office PowerPoint</Application>
  <PresentationFormat>Widescreen</PresentationFormat>
  <Paragraphs>109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Arial-BoldMT</vt:lpstr>
      <vt:lpstr>ArialMT</vt:lpstr>
      <vt:lpstr>Calibri</vt:lpstr>
      <vt:lpstr>Gill Sans MT</vt:lpstr>
      <vt:lpstr>Gallery</vt:lpstr>
      <vt:lpstr>Gabių mokinių ugdymas lietuvių kalbos pamokose </vt:lpstr>
      <vt:lpstr>    kaip atskirti, kad mokiniai Gabūs kalbai?</vt:lpstr>
      <vt:lpstr>               Mokymosi tempas</vt:lpstr>
      <vt:lpstr> Vaizduotė ir kūrybingumas</vt:lpstr>
      <vt:lpstr> Kalboms gabių ir talentingų mokinių savybės </vt:lpstr>
      <vt:lpstr> Kalboms gabių ir talentingų mokinių savybės </vt:lpstr>
      <vt:lpstr> Kalboms gabių ir talentingų mokinių savybės </vt:lpstr>
      <vt:lpstr> Mokymosi ypatumai </vt:lpstr>
      <vt:lpstr> Mokymosi ypatumai </vt:lpstr>
      <vt:lpstr> Socialinės ir emocinės savybės </vt:lpstr>
      <vt:lpstr> Socialinės ir emocinės savybės </vt:lpstr>
      <vt:lpstr> Gabūs mokiniai: </vt:lpstr>
      <vt:lpstr> Darbo kryptys </vt:lpstr>
      <vt:lpstr> Metodų parinkimas Kokie metodai veiksmingi? </vt:lpstr>
      <vt:lpstr> Mokymosi metodų svarba  </vt:lpstr>
      <vt:lpstr> Mokymosi kryptys gabiesiems </vt:lpstr>
      <vt:lpstr> Metodai gabiesiems lietuvių kalbos pamokose Klausimų kūrimas teksto analizei</vt:lpstr>
      <vt:lpstr> Projektų vadovai </vt:lpstr>
      <vt:lpstr> Kortelių žaidimų vadovai </vt:lpstr>
      <vt:lpstr> Ekspertų pozicija </vt:lpstr>
      <vt:lpstr> Sukuria pateiktis naujai temai </vt:lpstr>
      <vt:lpstr> Kūrybiniai darbai</vt:lpstr>
      <vt:lpstr> Klausimai žinovui </vt:lpstr>
      <vt:lpstr>PowerPoint Presentation</vt:lpstr>
      <vt:lpstr>Šaltiniai: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Gabių mokinių ugdymas lietuvių kalbos pamokose</dc:title>
  <dc:creator>Darbo</dc:creator>
  <cp:lastModifiedBy>Vartotojas</cp:lastModifiedBy>
  <cp:revision>12</cp:revision>
  <dcterms:created xsi:type="dcterms:W3CDTF">2020-10-25T14:18:00Z</dcterms:created>
  <dcterms:modified xsi:type="dcterms:W3CDTF">2020-10-26T10:52:31Z</dcterms:modified>
</cp:coreProperties>
</file>