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66" r:id="rId2"/>
    <p:sldId id="265" r:id="rId3"/>
    <p:sldId id="263" r:id="rId4"/>
    <p:sldId id="292" r:id="rId5"/>
    <p:sldId id="293" r:id="rId6"/>
    <p:sldId id="295" r:id="rId7"/>
    <p:sldId id="307" r:id="rId8"/>
    <p:sldId id="304" r:id="rId9"/>
    <p:sldId id="296" r:id="rId10"/>
    <p:sldId id="306" r:id="rId11"/>
    <p:sldId id="297" r:id="rId12"/>
    <p:sldId id="301" r:id="rId13"/>
    <p:sldId id="308" r:id="rId14"/>
    <p:sldId id="309" r:id="rId15"/>
    <p:sldId id="287" r:id="rId16"/>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38" d="100"/>
          <a:sy n="38" d="100"/>
        </p:scale>
        <p:origin x="-432" y="-108"/>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Spustelėję redag. ruoš. pavad. stilių</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Spustelėję redag. ruoš. paantrš. stilių</a:t>
            </a:r>
            <a:endParaRPr kumimoji="0" lang="en-US"/>
          </a:p>
        </p:txBody>
      </p:sp>
      <p:sp>
        <p:nvSpPr>
          <p:cNvPr id="30" name="Date Placeholder 29"/>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19" name="Footer Placeholder 18"/>
          <p:cNvSpPr>
            <a:spLocks noGrp="1"/>
          </p:cNvSpPr>
          <p:nvPr>
            <p:ph type="ftr" sz="quarter" idx="11"/>
          </p:nvPr>
        </p:nvSpPr>
        <p:spPr/>
        <p:txBody>
          <a:bodyPr/>
          <a:lstStyle/>
          <a:p>
            <a:endParaRPr lang="lt-LT"/>
          </a:p>
        </p:txBody>
      </p:sp>
      <p:sp>
        <p:nvSpPr>
          <p:cNvPr id="27" name="Slide Number Placeholder 26"/>
          <p:cNvSpPr>
            <a:spLocks noGrp="1"/>
          </p:cNvSpPr>
          <p:nvPr>
            <p:ph type="sldNum" sz="quarter" idx="12"/>
          </p:nvPr>
        </p:nvSpPr>
        <p:spPr/>
        <p:txBody>
          <a:bodyPr/>
          <a:lstStyle/>
          <a:p>
            <a:fld id="{B3CE58F9-530A-452F-B171-3DF766E58EB3}"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lt-LT" smtClean="0"/>
              <a:t>Spustelėję redag. ruoš. pavad. stilių</a:t>
            </a:r>
            <a:endParaRPr kumimoji="0" lang="en-US"/>
          </a:p>
        </p:txBody>
      </p:sp>
      <p:sp>
        <p:nvSpPr>
          <p:cNvPr id="3" name="Content Placeholder 2"/>
          <p:cNvSpPr>
            <a:spLocks noGrp="1"/>
          </p:cNvSpPr>
          <p:nvPr>
            <p:ph idx="1"/>
          </p:nvPr>
        </p:nvSpPr>
        <p:spPr/>
        <p:txBody>
          <a:body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e Placeholder 3"/>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lt-LT" smtClean="0"/>
              <a:t>Spustelėję redag. ruoš. pavad. stilių</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Spustelėję redag. ruoš. teksto stilių</a:t>
            </a:r>
          </a:p>
        </p:txBody>
      </p:sp>
      <p:sp>
        <p:nvSpPr>
          <p:cNvPr id="4" name="Date Placeholder 3"/>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3CE58F9-530A-452F-B171-3DF766E58EB3}" type="slidenum">
              <a:rPr lang="lt-LT" smtClean="0"/>
              <a:pPr/>
              <a:t>‹#›</a:t>
            </a:fld>
            <a:endParaRPr lang="lt-LT"/>
          </a:p>
        </p:txBody>
      </p:sp>
    </p:spTree>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lt-LT" smtClean="0"/>
              <a:t>Spustelėję redag. ruoš. pavad. stilių</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e Placeholder 4"/>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lt-LT" smtClean="0"/>
              <a:t>Spustelėję redag. ruoš. pavad. stilių</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lt-LT" smtClean="0"/>
              <a:t>Spustelėję redag. ruoš. teksto stilių</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e Placeholder 6"/>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lt-LT" smtClean="0"/>
              <a:t>Spustelėję redag. ruoš. pavad. stilių</a:t>
            </a:r>
            <a:endParaRPr kumimoji="0" lang="en-US"/>
          </a:p>
        </p:txBody>
      </p:sp>
      <p:sp>
        <p:nvSpPr>
          <p:cNvPr id="3" name="Date Placeholder 2"/>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lt-LT" smtClean="0"/>
              <a:t>Spustelėję redag. ruoš. pavad. stilių</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lt-LT" smtClean="0"/>
              <a:t>Spustelėję redag. ruoš. teksto stilių</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5" name="Date Placeholder 4"/>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lt-LT" smtClean="0"/>
              <a:t>Spustelėję redag. ruoš. pavad. stilių</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lt-LT" smtClean="0"/>
              <a:t>Spustelėję redag. ruoš. teksto stilių</a:t>
            </a:r>
          </a:p>
        </p:txBody>
      </p:sp>
      <p:sp>
        <p:nvSpPr>
          <p:cNvPr id="5" name="Date Placeholder 4"/>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a:xfrm>
            <a:off x="8077200" y="6356350"/>
            <a:ext cx="609600" cy="365125"/>
          </a:xfrm>
        </p:spPr>
        <p:txBody>
          <a:bodyPr/>
          <a:lstStyle/>
          <a:p>
            <a:fld id="{B3CE58F9-530A-452F-B171-3DF766E58EB3}" type="slidenum">
              <a:rPr lang="lt-LT" smtClean="0"/>
              <a:pPr/>
              <a:t>‹#›</a:t>
            </a:fld>
            <a:endParaRPr lang="lt-LT"/>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lt-LT" smtClean="0"/>
              <a:t>Spustelėkite piktogr. norėdami įtraukti pav.</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lt-LT" smtClean="0"/>
              <a:t>Spustelėję redag. ruoš. pavad. stilių</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e Placeholder 3"/>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lt-LT" smtClean="0"/>
              <a:t>Spustelėję redag. ruoš. pavad. stilių</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lt-LT" smtClean="0"/>
              <a:t>Spustelėję redag. ruoš. teksto stilių</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e Placeholder 3"/>
          <p:cNvSpPr>
            <a:spLocks noGrp="1"/>
          </p:cNvSpPr>
          <p:nvPr>
            <p:ph type="dt" sz="half" idx="10"/>
          </p:nvPr>
        </p:nvSpPr>
        <p:spPr/>
        <p:txBody>
          <a:bodyPr/>
          <a:lstStyle/>
          <a:p>
            <a:fld id="{BDC47144-8A2F-4AEA-B904-30AD6A9E789F}" type="datetimeFigureOut">
              <a:rPr lang="lt-LT" smtClean="0"/>
              <a:pPr/>
              <a:t>2020-11-02</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3CE58F9-530A-452F-B171-3DF766E58EB3}" type="slidenum">
              <a:rPr lang="lt-LT" smtClean="0"/>
              <a:pPr/>
              <a:t>‹#›</a:t>
            </a:fld>
            <a:endParaRPr lang="lt-LT"/>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lt-LT" smtClean="0"/>
              <a:t>Spustelėję redag. ruoš. pavad. stilių</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lt-LT" smtClean="0"/>
              <a:t>Spustelėję redag. ruoš. teksto stilių</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FC0DF09-6256-4300-8641-EABDFFAEC286}" type="datetimeFigureOut">
              <a:rPr lang="lt-LT" smtClean="0">
                <a:solidFill>
                  <a:prstClr val="black">
                    <a:tint val="75000"/>
                  </a:prstClr>
                </a:solidFill>
              </a:rPr>
              <a:pPr/>
              <a:t>2020-11-02</a:t>
            </a:fld>
            <a:endParaRPr lang="lt-LT" smtClean="0">
              <a:solidFill>
                <a:prstClr val="black">
                  <a:tint val="75000"/>
                </a:prst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lt-LT" smtClean="0">
              <a:solidFill>
                <a:prstClr val="black">
                  <a:tint val="75000"/>
                </a:prst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0DA6B6B-8297-4C1C-A685-F6B50A7B0902}" type="slidenum">
              <a:rPr lang="lt-LT" smtClean="0">
                <a:solidFill>
                  <a:prstClr val="black">
                    <a:tint val="75000"/>
                  </a:prstClr>
                </a:solidFill>
              </a:rPr>
              <a:pPr/>
              <a:t>‹#›</a:t>
            </a:fld>
            <a:endParaRPr lang="lt-LT" smtClean="0">
              <a:solidFill>
                <a:prstClr val="black">
                  <a:tint val="75000"/>
                </a:prst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571472" y="1071546"/>
            <a:ext cx="8110566" cy="785818"/>
          </a:xfrm>
        </p:spPr>
        <p:txBody>
          <a:bodyPr>
            <a:normAutofit fontScale="90000"/>
          </a:bodyPr>
          <a:lstStyle/>
          <a:p>
            <a:pPr>
              <a:lnSpc>
                <a:spcPct val="115000"/>
              </a:lnSpc>
              <a:spcAft>
                <a:spcPts val="1000"/>
              </a:spcAft>
            </a:pPr>
            <a:r>
              <a:rPr lang="lt-LT" b="1" dirty="0" smtClean="0">
                <a:effectLst/>
                <a:latin typeface="Times New Roman"/>
                <a:ea typeface="Times New Roman"/>
                <a:cs typeface="Times New Roman"/>
              </a:rPr>
              <a:t/>
            </a:r>
            <a:br>
              <a:rPr lang="lt-LT" b="1" dirty="0" smtClean="0">
                <a:effectLst/>
                <a:latin typeface="Times New Roman"/>
                <a:ea typeface="Times New Roman"/>
                <a:cs typeface="Times New Roman"/>
              </a:rPr>
            </a:br>
            <a:r>
              <a:rPr lang="lt-LT" sz="2200" b="1" dirty="0" smtClean="0">
                <a:effectLst/>
                <a:latin typeface="Times New Roman" pitchFamily="18" charset="0"/>
                <a:ea typeface="Times New Roman"/>
                <a:cs typeface="Times New Roman" pitchFamily="18" charset="0"/>
              </a:rPr>
              <a:t>KLAIPĖDOS R. VEIVIRŽĖNŠ JURGIO ŠAULIO GIMNAZIJA</a:t>
            </a:r>
            <a:endParaRPr lang="lt-LT" sz="2200" i="1" dirty="0">
              <a:latin typeface="Times New Roman" pitchFamily="18" charset="0"/>
              <a:cs typeface="Times New Roman" pitchFamily="18" charset="0"/>
            </a:endParaRPr>
          </a:p>
        </p:txBody>
      </p:sp>
      <p:sp>
        <p:nvSpPr>
          <p:cNvPr id="3" name="Antrinis pavadinimas 2"/>
          <p:cNvSpPr>
            <a:spLocks noGrp="1"/>
          </p:cNvSpPr>
          <p:nvPr>
            <p:ph type="subTitle" idx="1"/>
          </p:nvPr>
        </p:nvSpPr>
        <p:spPr>
          <a:xfrm>
            <a:off x="1371600" y="3886200"/>
            <a:ext cx="6400800" cy="2063080"/>
          </a:xfrm>
        </p:spPr>
        <p:txBody>
          <a:bodyPr>
            <a:normAutofit/>
          </a:bodyPr>
          <a:lstStyle/>
          <a:p>
            <a:pPr>
              <a:lnSpc>
                <a:spcPct val="115000"/>
              </a:lnSpc>
              <a:spcAft>
                <a:spcPts val="1000"/>
              </a:spcAft>
            </a:pPr>
            <a:endParaRPr lang="lt-LT" b="1" dirty="0" smtClean="0">
              <a:effectLst/>
              <a:latin typeface="Times New Roman"/>
              <a:ea typeface="Times New Roman"/>
              <a:cs typeface="Times New Roman"/>
            </a:endParaRPr>
          </a:p>
          <a:p>
            <a:pPr>
              <a:lnSpc>
                <a:spcPct val="120000"/>
              </a:lnSpc>
              <a:spcBef>
                <a:spcPts val="0"/>
              </a:spcBef>
            </a:pPr>
            <a:endParaRPr lang="lt-LT" sz="5600" b="1" dirty="0" smtClean="0">
              <a:solidFill>
                <a:schemeClr val="tx1"/>
              </a:solidFill>
              <a:latin typeface="Times New Roman"/>
              <a:ea typeface="Times New Roman"/>
              <a:cs typeface="Times New Roman"/>
            </a:endParaRPr>
          </a:p>
          <a:p>
            <a:pPr>
              <a:lnSpc>
                <a:spcPct val="120000"/>
              </a:lnSpc>
              <a:spcBef>
                <a:spcPts val="0"/>
              </a:spcBef>
            </a:pPr>
            <a:endParaRPr lang="lt-LT" sz="5600" b="1" dirty="0">
              <a:solidFill>
                <a:schemeClr val="tx1"/>
              </a:solidFill>
              <a:latin typeface="Times New Roman"/>
              <a:ea typeface="Times New Roman"/>
              <a:cs typeface="Times New Roman"/>
            </a:endParaRPr>
          </a:p>
          <a:p>
            <a:pPr>
              <a:lnSpc>
                <a:spcPct val="120000"/>
              </a:lnSpc>
              <a:spcBef>
                <a:spcPts val="0"/>
              </a:spcBef>
            </a:pPr>
            <a:endParaRPr lang="lt-LT" sz="5600" b="1" dirty="0" smtClean="0">
              <a:solidFill>
                <a:schemeClr val="tx1"/>
              </a:solidFill>
              <a:latin typeface="Times New Roman"/>
              <a:ea typeface="Times New Roman"/>
              <a:cs typeface="Times New Roman"/>
            </a:endParaRPr>
          </a:p>
        </p:txBody>
      </p:sp>
      <p:sp>
        <p:nvSpPr>
          <p:cNvPr id="5" name="Rectangle 4"/>
          <p:cNvSpPr/>
          <p:nvPr/>
        </p:nvSpPr>
        <p:spPr>
          <a:xfrm>
            <a:off x="2286000" y="2214555"/>
            <a:ext cx="4572000" cy="3507627"/>
          </a:xfrm>
          <a:prstGeom prst="rect">
            <a:avLst/>
          </a:prstGeom>
        </p:spPr>
        <p:txBody>
          <a:bodyPr wrap="square">
            <a:spAutoFit/>
          </a:bodyPr>
          <a:lstStyle/>
          <a:p>
            <a:pPr algn="ctr">
              <a:lnSpc>
                <a:spcPct val="115000"/>
              </a:lnSpc>
              <a:spcAft>
                <a:spcPts val="1000"/>
              </a:spcAft>
            </a:pPr>
            <a:r>
              <a:rPr lang="en-US" sz="3600" b="1" dirty="0" smtClean="0">
                <a:latin typeface="Times New Roman"/>
                <a:ea typeface="Times New Roman"/>
                <a:cs typeface="Times New Roman"/>
              </a:rPr>
              <a:t>METODIN</a:t>
            </a:r>
            <a:r>
              <a:rPr lang="lt-LT" sz="3600" b="1" dirty="0" smtClean="0">
                <a:latin typeface="Times New Roman"/>
                <a:ea typeface="Times New Roman"/>
                <a:cs typeface="Times New Roman"/>
              </a:rPr>
              <a:t>Ė DIENA</a:t>
            </a:r>
          </a:p>
          <a:p>
            <a:pPr algn="ctr">
              <a:lnSpc>
                <a:spcPct val="115000"/>
              </a:lnSpc>
              <a:spcAft>
                <a:spcPts val="1000"/>
              </a:spcAft>
            </a:pPr>
            <a:r>
              <a:rPr lang="lt-LT" sz="4400" b="1" dirty="0" smtClean="0">
                <a:latin typeface="Times New Roman"/>
                <a:ea typeface="Times New Roman"/>
                <a:cs typeface="Times New Roman"/>
              </a:rPr>
              <a:t>,,AŠ GALIU</a:t>
            </a:r>
            <a:r>
              <a:rPr lang="lt-LT" sz="4400" b="1" dirty="0" smtClean="0">
                <a:latin typeface="Times New Roman"/>
                <a:ea typeface="Times New Roman"/>
                <a:cs typeface="Times New Roman"/>
              </a:rPr>
              <a:t>”</a:t>
            </a:r>
          </a:p>
          <a:p>
            <a:pPr algn="ctr">
              <a:lnSpc>
                <a:spcPct val="115000"/>
              </a:lnSpc>
              <a:spcAft>
                <a:spcPts val="1000"/>
              </a:spcAft>
            </a:pPr>
            <a:endParaRPr lang="lt-LT" sz="2800" b="1" dirty="0" smtClean="0">
              <a:latin typeface="Times New Roman"/>
              <a:ea typeface="Times New Roman"/>
              <a:cs typeface="Times New Roman"/>
            </a:endParaRPr>
          </a:p>
          <a:p>
            <a:pPr algn="ctr">
              <a:lnSpc>
                <a:spcPct val="115000"/>
              </a:lnSpc>
              <a:spcAft>
                <a:spcPts val="1000"/>
              </a:spcAft>
            </a:pPr>
            <a:endParaRPr lang="lt-LT" sz="2800" b="1" dirty="0" smtClean="0">
              <a:latin typeface="Times New Roman"/>
              <a:ea typeface="Times New Roman"/>
              <a:cs typeface="Times New Roman"/>
            </a:endParaRPr>
          </a:p>
          <a:p>
            <a:pPr algn="ctr">
              <a:lnSpc>
                <a:spcPct val="115000"/>
              </a:lnSpc>
              <a:spcAft>
                <a:spcPts val="1000"/>
              </a:spcAft>
            </a:pPr>
            <a:r>
              <a:rPr lang="lt-LT" sz="2400" b="1" dirty="0" smtClean="0">
                <a:latin typeface="Times New Roman"/>
                <a:ea typeface="Times New Roman"/>
                <a:cs typeface="Times New Roman"/>
              </a:rPr>
              <a:t>2020-10-27</a:t>
            </a:r>
            <a:endParaRPr lang="lt-LT" sz="2400" dirty="0">
              <a:latin typeface="Calibri"/>
              <a:ea typeface="Times New Roman"/>
              <a:cs typeface="Times New Roman"/>
            </a:endParaRPr>
          </a:p>
        </p:txBody>
      </p:sp>
    </p:spTree>
    <p:extLst>
      <p:ext uri="{BB962C8B-B14F-4D97-AF65-F5344CB8AC3E}">
        <p14:creationId xmlns:p14="http://schemas.microsoft.com/office/powerpoint/2010/main" xmlns="" val="4056152859"/>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827584" y="1142984"/>
            <a:ext cx="7488832" cy="4708981"/>
          </a:xfrm>
          <a:prstGeom prst="rect">
            <a:avLst/>
          </a:prstGeom>
        </p:spPr>
        <p:txBody>
          <a:bodyPr wrap="square">
            <a:spAutoFit/>
          </a:bodyPr>
          <a:lstStyle/>
          <a:p>
            <a:pPr algn="ctr"/>
            <a:r>
              <a:rPr lang="lt-LT" sz="6000" b="1" dirty="0" smtClean="0">
                <a:latin typeface="Times New Roman" pitchFamily="18" charset="0"/>
                <a:cs typeface="Times New Roman" pitchFamily="18" charset="0"/>
              </a:rPr>
              <a:t>PRANEŠIMAS</a:t>
            </a:r>
          </a:p>
          <a:p>
            <a:pPr algn="ctr"/>
            <a:endParaRPr lang="lt-LT" sz="6000" b="1" dirty="0" smtClean="0">
              <a:latin typeface="Times New Roman" pitchFamily="18" charset="0"/>
              <a:cs typeface="Times New Roman" pitchFamily="18" charset="0"/>
            </a:endParaRPr>
          </a:p>
          <a:p>
            <a:pPr algn="ctr"/>
            <a:r>
              <a:rPr lang="lt-LT" sz="6000" b="1" dirty="0" smtClean="0">
                <a:latin typeface="Times New Roman" pitchFamily="18" charset="0"/>
                <a:cs typeface="Times New Roman" pitchFamily="18" charset="0"/>
              </a:rPr>
              <a:t>Gabių </a:t>
            </a:r>
            <a:r>
              <a:rPr lang="lt-LT" sz="6000" b="1" dirty="0" smtClean="0">
                <a:latin typeface="Times New Roman" pitchFamily="18" charset="0"/>
                <a:cs typeface="Times New Roman" pitchFamily="18" charset="0"/>
              </a:rPr>
              <a:t>mokinių ugdymas pradiniame ugdyme</a:t>
            </a:r>
            <a:endParaRPr lang="en-US" sz="6000" dirty="0">
              <a:latin typeface="Times New Roman" pitchFamily="18" charset="0"/>
              <a:cs typeface="Times New Roman" pitchFamily="18" charset="0"/>
            </a:endParaRPr>
          </a:p>
        </p:txBody>
      </p:sp>
    </p:spTree>
    <p:extLst>
      <p:ext uri="{BB962C8B-B14F-4D97-AF65-F5344CB8AC3E}">
        <p14:creationId xmlns:p14="http://schemas.microsoft.com/office/powerpoint/2010/main" xmlns="" val="2945347713"/>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428596" y="1785926"/>
            <a:ext cx="8215370" cy="4958280"/>
          </a:xfrm>
          <a:prstGeom prst="rect">
            <a:avLst/>
          </a:prstGeom>
        </p:spPr>
        <p:txBody>
          <a:bodyPr wrap="square">
            <a:spAutoFit/>
          </a:bodyPr>
          <a:lstStyle/>
          <a:p>
            <a:pPr algn="ctr"/>
            <a:r>
              <a:rPr lang="lt-LT" sz="2800" dirty="0" smtClean="0"/>
              <a:t>	</a:t>
            </a:r>
            <a:r>
              <a:rPr lang="lt-LT" sz="3200" dirty="0" smtClean="0">
                <a:latin typeface="Times New Roman" pitchFamily="18" charset="0"/>
                <a:cs typeface="Times New Roman" pitchFamily="18" charset="0"/>
              </a:rPr>
              <a:t>Gabumus </a:t>
            </a:r>
            <a:r>
              <a:rPr lang="lt-LT" sz="3200" dirty="0" smtClean="0">
                <a:latin typeface="Times New Roman" pitchFamily="18" charset="0"/>
                <a:cs typeface="Times New Roman" pitchFamily="18" charset="0"/>
              </a:rPr>
              <a:t>galime apibrėžti kaip individualias psichologines žmogaus savybes, lemiančias vienokios ar kitokios jo veiklos sėkmę. </a:t>
            </a:r>
            <a:endParaRPr lang="lt-LT" sz="3200" dirty="0" smtClean="0">
              <a:latin typeface="Times New Roman" pitchFamily="18" charset="0"/>
              <a:cs typeface="Times New Roman" pitchFamily="18" charset="0"/>
            </a:endParaRPr>
          </a:p>
          <a:p>
            <a:pPr algn="ctr"/>
            <a:r>
              <a:rPr lang="lt-LT" sz="3200" dirty="0" smtClean="0">
                <a:latin typeface="Times New Roman" pitchFamily="18" charset="0"/>
                <a:cs typeface="Times New Roman" pitchFamily="18" charset="0"/>
              </a:rPr>
              <a:t>	Gabumas </a:t>
            </a:r>
            <a:r>
              <a:rPr lang="lt-LT" sz="3200" dirty="0" smtClean="0">
                <a:latin typeface="Times New Roman" pitchFamily="18" charset="0"/>
                <a:cs typeface="Times New Roman" pitchFamily="18" charset="0"/>
              </a:rPr>
              <a:t>yra įgimtas, bet ne statiškas, jis kinta, kokybiškai vystosi praktinėje veikloje. Jei įgimti gabumai neplėtojami, nelavinami, jie negali pasireikšti.</a:t>
            </a:r>
          </a:p>
          <a:p>
            <a:pPr algn="ctr"/>
            <a:endParaRPr lang="en-US" sz="2800" dirty="0" smtClean="0"/>
          </a:p>
          <a:p>
            <a:pPr lvl="0" algn="ctr">
              <a:lnSpc>
                <a:spcPct val="115000"/>
              </a:lnSpc>
              <a:spcAft>
                <a:spcPts val="1000"/>
              </a:spcAft>
            </a:pPr>
            <a:endParaRPr lang="lt-LT" sz="2800" dirty="0">
              <a:solidFill>
                <a:prstClr val="black"/>
              </a:solidFill>
              <a:latin typeface="Calibri"/>
              <a:ea typeface="Times New Roman"/>
              <a:cs typeface="Times New Roman"/>
            </a:endParaRPr>
          </a:p>
        </p:txBody>
      </p:sp>
    </p:spTree>
    <p:extLst>
      <p:ext uri="{BB962C8B-B14F-4D97-AF65-F5344CB8AC3E}">
        <p14:creationId xmlns:p14="http://schemas.microsoft.com/office/powerpoint/2010/main" xmlns="" val="186458202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395536" y="1785926"/>
            <a:ext cx="8064896" cy="1569660"/>
          </a:xfrm>
          <a:prstGeom prst="rect">
            <a:avLst/>
          </a:prstGeom>
        </p:spPr>
        <p:txBody>
          <a:bodyPr wrap="square">
            <a:spAutoFit/>
          </a:bodyPr>
          <a:lstStyle/>
          <a:p>
            <a:pPr algn="ctr"/>
            <a:r>
              <a:rPr lang="lt-LT" sz="3200" dirty="0" smtClean="0"/>
              <a:t>	</a:t>
            </a:r>
            <a:r>
              <a:rPr lang="lt-LT" sz="3200" dirty="0" smtClean="0">
                <a:latin typeface="Times New Roman" pitchFamily="18" charset="0"/>
                <a:cs typeface="Times New Roman" pitchFamily="18" charset="0"/>
              </a:rPr>
              <a:t>Būtina  </a:t>
            </a:r>
            <a:r>
              <a:rPr lang="lt-LT" sz="3200" dirty="0" smtClean="0">
                <a:latin typeface="Times New Roman" pitchFamily="18" charset="0"/>
                <a:cs typeface="Times New Roman" pitchFamily="18" charset="0"/>
              </a:rPr>
              <a:t>kuo </a:t>
            </a:r>
            <a:r>
              <a:rPr lang="lt-LT" sz="3200" dirty="0" smtClean="0">
                <a:latin typeface="Times New Roman" pitchFamily="18" charset="0"/>
                <a:cs typeface="Times New Roman" pitchFamily="18" charset="0"/>
              </a:rPr>
              <a:t>anksčiau, </a:t>
            </a:r>
            <a:r>
              <a:rPr lang="lt-LT" sz="3200" dirty="0" smtClean="0">
                <a:latin typeface="Times New Roman" pitchFamily="18" charset="0"/>
                <a:cs typeface="Times New Roman" pitchFamily="18" charset="0"/>
              </a:rPr>
              <a:t>jau pradiniame ugdyme pažinti kiekvieną savo mokinį ir surasti sritį, kurioje jis galėtų geriausiai save realizuoti.</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790631837"/>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1714488"/>
            <a:ext cx="7858180" cy="3046988"/>
          </a:xfrm>
          <a:prstGeom prst="rect">
            <a:avLst/>
          </a:prstGeom>
        </p:spPr>
        <p:txBody>
          <a:bodyPr wrap="square">
            <a:spAutoFit/>
          </a:bodyPr>
          <a:lstStyle/>
          <a:p>
            <a:pPr algn="ctr"/>
            <a:r>
              <a:rPr lang="lt-LT" sz="2800" dirty="0" smtClean="0"/>
              <a:t>	</a:t>
            </a:r>
            <a:r>
              <a:rPr lang="lt-LT" sz="3200" dirty="0" smtClean="0">
                <a:latin typeface="Times New Roman" pitchFamily="18" charset="0"/>
                <a:cs typeface="Times New Roman" pitchFamily="18" charset="0"/>
              </a:rPr>
              <a:t>Gabūs </a:t>
            </a:r>
            <a:r>
              <a:rPr lang="lt-LT" sz="3200" dirty="0" smtClean="0">
                <a:latin typeface="Times New Roman" pitchFamily="18" charset="0"/>
                <a:cs typeface="Times New Roman" pitchFamily="18" charset="0"/>
              </a:rPr>
              <a:t>vaikai per pamokas tiesiog nuobodžiauja, nes gauna neįdomias, per lengvas užduotis. Tai trukdo jiems atskleisti visas savo galimybes ir kelia sunkumus tiek tėvams, tiek mokytojui. Kartais jie turi elgesio problemų ar </a:t>
            </a:r>
            <a:r>
              <a:rPr lang="lt-LT" sz="3200" dirty="0" smtClean="0">
                <a:latin typeface="Times New Roman" pitchFamily="18" charset="0"/>
                <a:cs typeface="Times New Roman" pitchFamily="18" charset="0"/>
              </a:rPr>
              <a:t>net pradeda </a:t>
            </a:r>
            <a:r>
              <a:rPr lang="lt-LT" sz="3200" dirty="0" smtClean="0">
                <a:latin typeface="Times New Roman" pitchFamily="18" charset="0"/>
                <a:cs typeface="Times New Roman" pitchFamily="18" charset="0"/>
              </a:rPr>
              <a:t>prastai mokytis.</a:t>
            </a:r>
            <a:endParaRPr lang="lt-LT"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814866202"/>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7224" y="1785926"/>
            <a:ext cx="6929486" cy="2554545"/>
          </a:xfrm>
          <a:prstGeom prst="rect">
            <a:avLst/>
          </a:prstGeom>
        </p:spPr>
        <p:txBody>
          <a:bodyPr wrap="square">
            <a:spAutoFit/>
          </a:bodyPr>
          <a:lstStyle/>
          <a:p>
            <a:pPr lvl="0" algn="ctr"/>
            <a:r>
              <a:rPr lang="lt-LT" sz="3200" dirty="0" smtClean="0">
                <a:latin typeface="Times New Roman" pitchFamily="18" charset="0"/>
                <a:cs typeface="Times New Roman" pitchFamily="18" charset="0"/>
              </a:rPr>
              <a:t>	Jei </a:t>
            </a:r>
            <a:r>
              <a:rPr lang="lt-LT" sz="3200" dirty="0" smtClean="0">
                <a:latin typeface="Times New Roman" pitchFamily="18" charset="0"/>
                <a:cs typeface="Times New Roman" pitchFamily="18" charset="0"/>
              </a:rPr>
              <a:t>gabūs mokiniai gaus per lengvas užduotis, jiems paprasčiausia bus neįdomu. Tuo pačiu jie gali susidaryti ir klaidingą nuomonę, kad viską jau moka.</a:t>
            </a:r>
            <a:endParaRPr lang="lt-LT" sz="32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654804982"/>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1857364"/>
            <a:ext cx="7786742" cy="2062103"/>
          </a:xfrm>
          <a:prstGeom prst="rect">
            <a:avLst/>
          </a:prstGeom>
        </p:spPr>
        <p:txBody>
          <a:bodyPr wrap="square">
            <a:spAutoFit/>
          </a:bodyPr>
          <a:lstStyle/>
          <a:p>
            <a:pPr algn="ctr"/>
            <a:r>
              <a:rPr lang="lt-LT" sz="3200" dirty="0" smtClean="0">
                <a:latin typeface="Times New Roman" pitchFamily="18" charset="0"/>
                <a:cs typeface="Times New Roman" pitchFamily="18" charset="0"/>
              </a:rPr>
              <a:t>	Prisitaikyti </a:t>
            </a:r>
            <a:r>
              <a:rPr lang="lt-LT" sz="3200" dirty="0" smtClean="0">
                <a:latin typeface="Times New Roman" pitchFamily="18" charset="0"/>
                <a:cs typeface="Times New Roman" pitchFamily="18" charset="0"/>
              </a:rPr>
              <a:t>prie kiekvieno vaiko turimų žinių lygio, gebėjimų bei patirties leidžia diferencijuotos užduotys. Jos kiekvienam mokiniui padeda patirti mokymosi džiaugsmą.</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114353121"/>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428596" y="1428737"/>
            <a:ext cx="8215370" cy="4011098"/>
          </a:xfrm>
          <a:prstGeom prst="rect">
            <a:avLst/>
          </a:prstGeom>
        </p:spPr>
        <p:txBody>
          <a:bodyPr wrap="square">
            <a:spAutoFit/>
          </a:bodyPr>
          <a:lstStyle/>
          <a:p>
            <a:pPr indent="822960" algn="ctr">
              <a:lnSpc>
                <a:spcPct val="115000"/>
              </a:lnSpc>
              <a:spcAft>
                <a:spcPts val="0"/>
              </a:spcAft>
            </a:pPr>
            <a:r>
              <a:rPr lang="lt-LT" sz="3200" dirty="0" smtClean="0">
                <a:latin typeface="Times New Roman" pitchFamily="18" charset="0"/>
                <a:cs typeface="Times New Roman" pitchFamily="18" charset="0"/>
              </a:rPr>
              <a:t>Mokytojai džiaugiasi kada klasėje yra gabių mokinių, kurie priverčia patį mokytoją  tobulėti ieškoti būdų ir metodų kaip su tokiais mokiniais dirbti. Tokie mokiniai labai padeda mokytojui, nes jie sugeba suprasti priežastinius ryšius ir daryti atitinkamas išvadas, staiga išsprendžia sudėtingas problemas.</a:t>
            </a:r>
            <a:endParaRPr lang="lt-LT" sz="32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xmlns="" val="916336877"/>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71538" y="2000241"/>
            <a:ext cx="7000924" cy="3539430"/>
          </a:xfrm>
          <a:prstGeom prst="rect">
            <a:avLst/>
          </a:prstGeom>
        </p:spPr>
        <p:txBody>
          <a:bodyPr wrap="square">
            <a:spAutoFit/>
          </a:bodyPr>
          <a:lstStyle/>
          <a:p>
            <a:pPr algn="ctr"/>
            <a:r>
              <a:rPr lang="lt-LT" sz="3200" dirty="0" smtClean="0">
                <a:latin typeface="Times New Roman" pitchFamily="18" charset="0"/>
                <a:cs typeface="Times New Roman" pitchFamily="18" charset="0"/>
              </a:rPr>
              <a:t>	</a:t>
            </a:r>
            <a:r>
              <a:rPr lang="lt-LT" sz="3200" dirty="0" smtClean="0">
                <a:latin typeface="Times New Roman" pitchFamily="18" charset="0"/>
                <a:cs typeface="Times New Roman" pitchFamily="18" charset="0"/>
              </a:rPr>
              <a:t>Gabius </a:t>
            </a:r>
            <a:r>
              <a:rPr lang="lt-LT" sz="3200" dirty="0" smtClean="0">
                <a:latin typeface="Times New Roman" pitchFamily="18" charset="0"/>
                <a:cs typeface="Times New Roman" pitchFamily="18" charset="0"/>
              </a:rPr>
              <a:t>mokinius paprastai labiausiai sudomina realios užduotys, susijusios su jų gyvenimu ir aplinka. Aktyviems mokiniams klasėse papildomai paruošiamos užduotys, kurias mokiniai patys renkasi pagal savo galimybes</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982804913"/>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714348" y="1214422"/>
            <a:ext cx="7915180" cy="3170099"/>
          </a:xfrm>
          <a:prstGeom prst="rect">
            <a:avLst/>
          </a:prstGeom>
        </p:spPr>
        <p:txBody>
          <a:bodyPr wrap="square">
            <a:spAutoFit/>
          </a:bodyPr>
          <a:lstStyle/>
          <a:p>
            <a:pPr algn="ctr"/>
            <a:r>
              <a:rPr lang="lt-LT" sz="3600" dirty="0" smtClean="0"/>
              <a:t> </a:t>
            </a:r>
            <a:r>
              <a:rPr lang="lt-LT" sz="3600" dirty="0" smtClean="0"/>
              <a:t>          </a:t>
            </a:r>
            <a:r>
              <a:rPr lang="lt-LT" sz="3200" dirty="0" smtClean="0">
                <a:latin typeface="Times New Roman" pitchFamily="18" charset="0"/>
                <a:cs typeface="Times New Roman" pitchFamily="18" charset="0"/>
              </a:rPr>
              <a:t>Geriausius rezultatus jie rodo tada, kai patys išsikelia sau tikslus, kurie skatintų mokytis ir tobulėti. Tokius vaikus reikėtų reguliariai pagirti, kad įveikę užduotis jie pajustų džiaugsmą.</a:t>
            </a:r>
            <a:r>
              <a:rPr lang="lt-LT" sz="3200" dirty="0" smtClean="0">
                <a:latin typeface="Times New Roman" pitchFamily="18" charset="0"/>
                <a:ea typeface="Calibri"/>
                <a:cs typeface="Times New Roman" pitchFamily="18" charset="0"/>
              </a:rPr>
              <a:t>.</a:t>
            </a:r>
          </a:p>
          <a:p>
            <a:endParaRPr lang="en-US" sz="3600" dirty="0"/>
          </a:p>
        </p:txBody>
      </p:sp>
    </p:spTree>
    <p:extLst>
      <p:ext uri="{BB962C8B-B14F-4D97-AF65-F5344CB8AC3E}">
        <p14:creationId xmlns:p14="http://schemas.microsoft.com/office/powerpoint/2010/main" xmlns="" val="135715071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71472" y="1949364"/>
            <a:ext cx="8072494" cy="4577407"/>
          </a:xfrm>
          <a:prstGeom prst="rect">
            <a:avLst/>
          </a:prstGeom>
        </p:spPr>
        <p:txBody>
          <a:bodyPr wrap="square">
            <a:spAutoFit/>
          </a:bodyPr>
          <a:lstStyle/>
          <a:p>
            <a:pPr indent="822960" algn="ctr">
              <a:lnSpc>
                <a:spcPct val="115000"/>
              </a:lnSpc>
              <a:spcAft>
                <a:spcPts val="0"/>
              </a:spcAft>
            </a:pPr>
            <a:r>
              <a:rPr lang="lt-LT" sz="3200" dirty="0" smtClean="0">
                <a:latin typeface="Times New Roman" pitchFamily="18" charset="0"/>
                <a:cs typeface="Times New Roman" pitchFamily="18" charset="0"/>
              </a:rPr>
              <a:t>Visgi užduotys turėtų būti parenkamos tokios, kad mokiniai jas įveikti galėtų tik įdėję pastangų. Gabieji papildomai suranda informacijos internete ir pristato klasėje visiems. Visada jiems pateikiu temą susieti su gyvenimu, su jų aplinka. Mokiniai  </a:t>
            </a:r>
            <a:r>
              <a:rPr lang="en-US" sz="3200" dirty="0" err="1" smtClean="0">
                <a:latin typeface="Times New Roman" pitchFamily="18" charset="0"/>
                <a:cs typeface="Times New Roman" pitchFamily="18" charset="0"/>
              </a:rPr>
              <a:t>skatinami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daugiau</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skaityti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literatūrą</a:t>
            </a:r>
            <a:r>
              <a:rPr lang="en-US" sz="3200" dirty="0" smtClean="0">
                <a:latin typeface="Times New Roman" pitchFamily="18" charset="0"/>
                <a:cs typeface="Times New Roman" pitchFamily="18" charset="0"/>
              </a:rPr>
              <a:t>.</a:t>
            </a:r>
            <a:r>
              <a:rPr lang="lt-LT" sz="3200" dirty="0" smtClean="0">
                <a:latin typeface="Times New Roman" pitchFamily="18" charset="0"/>
                <a:cs typeface="Times New Roman" pitchFamily="18" charset="0"/>
              </a:rPr>
              <a:t/>
            </a:r>
            <a:br>
              <a:rPr lang="lt-LT" sz="3200" dirty="0" smtClean="0">
                <a:latin typeface="Times New Roman" pitchFamily="18" charset="0"/>
                <a:cs typeface="Times New Roman" pitchFamily="18" charset="0"/>
              </a:rPr>
            </a:br>
            <a:endParaRPr lang="lt-LT" sz="3200" dirty="0">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xmlns="" val="2158055101"/>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57224" y="1214422"/>
            <a:ext cx="7929618" cy="5016758"/>
          </a:xfrm>
          <a:prstGeom prst="rect">
            <a:avLst/>
          </a:prstGeom>
        </p:spPr>
        <p:txBody>
          <a:bodyPr wrap="square">
            <a:spAutoFit/>
          </a:bodyPr>
          <a:lstStyle/>
          <a:p>
            <a:pPr algn="ctr"/>
            <a:r>
              <a:rPr lang="lt-LT" sz="3200" dirty="0" smtClean="0">
                <a:latin typeface="Times New Roman" pitchFamily="18" charset="0"/>
                <a:cs typeface="Times New Roman" pitchFamily="18" charset="0"/>
              </a:rPr>
              <a:t>	Gabiems </a:t>
            </a:r>
            <a:r>
              <a:rPr lang="lt-LT" sz="3200" dirty="0" smtClean="0">
                <a:latin typeface="Times New Roman" pitchFamily="18" charset="0"/>
                <a:cs typeface="Times New Roman" pitchFamily="18" charset="0"/>
              </a:rPr>
              <a:t>mokiniams svarbu pateikti klausimus, ugdančius aukštesnio lygio gebėjimus, nes taip padidinama jų motyvacija ir smalsumas. Stengiuosi užduoti klausimus skatinančius tyrinėjimą, kad motyvuoti, didinti įsitraukimą, skatinti bendradarbiavimą. Atsakinėdami į tokius klausimus mokiniai išmoksta palyginti, analizuoti, kurti. Mokosi patys kelti kokybiškus klausimus sau ir kitiems.</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xmlns="" val="2977516389"/>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1357298"/>
            <a:ext cx="8358246" cy="3539430"/>
          </a:xfrm>
          <a:prstGeom prst="rect">
            <a:avLst/>
          </a:prstGeom>
        </p:spPr>
        <p:txBody>
          <a:bodyPr wrap="square">
            <a:spAutoFit/>
          </a:bodyPr>
          <a:lstStyle/>
          <a:p>
            <a:pPr lvl="0" algn="ctr" fontAlgn="base">
              <a:spcBef>
                <a:spcPct val="0"/>
              </a:spcBef>
              <a:spcAft>
                <a:spcPct val="0"/>
              </a:spcAft>
            </a:pPr>
            <a:r>
              <a:rPr lang="lt-LT" sz="3200" dirty="0" smtClean="0">
                <a:latin typeface="Times New Roman" pitchFamily="18" charset="0"/>
                <a:ea typeface="Calibri" pitchFamily="34" charset="0"/>
                <a:cs typeface="Times New Roman" pitchFamily="18" charset="0"/>
              </a:rPr>
              <a:t>	Noriu</a:t>
            </a:r>
            <a:r>
              <a:rPr lang="lt-LT" sz="3200" dirty="0" smtClean="0">
                <a:latin typeface="Times New Roman" pitchFamily="18" charset="0"/>
                <a:ea typeface="Calibri" pitchFamily="34" charset="0"/>
                <a:cs typeface="Times New Roman" pitchFamily="18" charset="0"/>
              </a:rPr>
              <a:t>, kad mokiniai jaustųsi patys padėties šeimininkais, kad skleistųsi jų kūrybiškumas, išradingumas ir noras mokytis.Dažnai gabūs mokiniai būna visos klasės „varomoji jėga“, kuri priverčia kitus pasitempti, skatina smalsumą, norą mokytis, tačiau kartais tokie mokiniai kaip tik klasėje būna nemėgstami, iš jų šaiposi, muša. </a:t>
            </a:r>
            <a:endParaRPr lang="lt-LT" sz="3200" dirty="0" smtClean="0">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2910" y="1720840"/>
            <a:ext cx="7858180" cy="954107"/>
          </a:xfrm>
          <a:prstGeom prst="rect">
            <a:avLst/>
          </a:prstGeom>
        </p:spPr>
        <p:txBody>
          <a:bodyPr wrap="square">
            <a:spAutoFit/>
          </a:bodyPr>
          <a:lstStyle/>
          <a:p>
            <a:endParaRPr lang="lt-LT" sz="2800" dirty="0" smtClean="0"/>
          </a:p>
          <a:p>
            <a:endParaRPr lang="en-US" sz="2800" dirty="0"/>
          </a:p>
        </p:txBody>
      </p:sp>
      <p:sp>
        <p:nvSpPr>
          <p:cNvPr id="48132" name="Rectangle 4"/>
          <p:cNvSpPr>
            <a:spLocks noChangeArrowheads="1"/>
          </p:cNvSpPr>
          <p:nvPr/>
        </p:nvSpPr>
        <p:spPr bwMode="auto">
          <a:xfrm>
            <a:off x="1285852" y="785794"/>
            <a:ext cx="7215238" cy="507831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lt-LT" sz="3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Labai svarbu pažinti vaikų protinio išsivystymo lygį, nustatyti jų veiklumą, sugebėjimus bei polinkius, suburti visus į darnų kolektyvą. Stengiuosi kuo įvairesniais būdais skatinti mokinių norą siekti žinių, objektyviai tas žinias vertinti.</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3200" b="0" i="0" u="none" strike="noStrike" cap="none" normalizeH="0" baseline="0" dirty="0" smtClean="0">
                <a:ln>
                  <a:noFill/>
                </a:ln>
                <a:solidFill>
                  <a:srgbClr val="0A0A0A"/>
                </a:solidFill>
                <a:effectLst/>
                <a:latin typeface="Times New Roman" pitchFamily="18" charset="0"/>
                <a:ea typeface="Times New Roman" pitchFamily="18" charset="0"/>
                <a:cs typeface="Times New Roman" pitchFamily="18" charset="0"/>
              </a:rPr>
              <a:t>GABUS VAIKAS – NE TIK DŽIAUGSMAS, BET IR RŪPESTIS.</a:t>
            </a:r>
            <a:endParaRPr kumimoji="0" lang="lt-LT" sz="3200" b="0" i="0" u="none" strike="noStrike" cap="none" normalizeH="0" baseline="0" dirty="0" smtClean="0">
              <a:ln>
                <a:noFill/>
              </a:ln>
              <a:solidFill>
                <a:srgbClr val="0A0A0A"/>
              </a:solidFill>
              <a:effectLst/>
              <a:latin typeface="Times New Roman" pitchFamily="18" charset="0"/>
              <a:ea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lt-LT" sz="3200" dirty="0" smtClean="0">
              <a:solidFill>
                <a:srgbClr val="0A0A0A"/>
              </a:solidFill>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lt-LT" sz="2400" b="0" i="0" u="none" strike="noStrike" cap="none" normalizeH="0" baseline="0" dirty="0" smtClean="0">
                <a:ln>
                  <a:noFill/>
                </a:ln>
                <a:solidFill>
                  <a:srgbClr val="0A0A0A"/>
                </a:solidFill>
                <a:effectLst/>
                <a:latin typeface="Times New Roman" pitchFamily="18" charset="0"/>
                <a:cs typeface="Times New Roman" pitchFamily="18" charset="0"/>
              </a:rPr>
              <a:t>Pradinių klasių mokytoja metodininkė Loreta Toleikienė</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2195736" y="1556792"/>
            <a:ext cx="4870022" cy="800219"/>
          </a:xfrm>
          <a:prstGeom prst="rect">
            <a:avLst/>
          </a:prstGeom>
        </p:spPr>
        <p:txBody>
          <a:bodyPr wrap="square">
            <a:spAutoFit/>
          </a:bodyPr>
          <a:lstStyle/>
          <a:p>
            <a:pPr>
              <a:lnSpc>
                <a:spcPct val="115000"/>
              </a:lnSpc>
              <a:spcAft>
                <a:spcPts val="1000"/>
              </a:spcAft>
            </a:pPr>
            <a:r>
              <a:rPr lang="lt-LT" sz="4000" dirty="0" smtClean="0">
                <a:effectLst/>
                <a:latin typeface="Times New Roman"/>
                <a:ea typeface="Times New Roman"/>
                <a:cs typeface="Times New Roman"/>
              </a:rPr>
              <a:t>     Ačiū už dėmesį </a:t>
            </a:r>
            <a:r>
              <a:rPr lang="en-US" sz="4000" dirty="0" smtClean="0">
                <a:effectLst/>
                <a:latin typeface="Times New Roman"/>
                <a:ea typeface="Times New Roman"/>
                <a:cs typeface="Times New Roman"/>
              </a:rPr>
              <a:t>! </a:t>
            </a:r>
            <a:r>
              <a:rPr lang="en-US" sz="4000" dirty="0" smtClean="0">
                <a:effectLst/>
                <a:latin typeface="Times New Roman"/>
                <a:ea typeface="Times New Roman"/>
                <a:cs typeface="Times New Roman"/>
                <a:sym typeface="Wingdings" panose="05000000000000000000" pitchFamily="2" charset="2"/>
              </a:rPr>
              <a:t></a:t>
            </a:r>
            <a:endParaRPr lang="lt-LT" sz="4000" dirty="0">
              <a:effectLst/>
              <a:latin typeface="Calibri"/>
              <a:ea typeface="Times New Roman"/>
              <a:cs typeface="Times New Roman"/>
            </a:endParaRPr>
          </a:p>
        </p:txBody>
      </p:sp>
      <p:pic>
        <p:nvPicPr>
          <p:cNvPr id="5" name="Paveikslėlis 1" descr="Vaizdo rezultatas pagal uÅ¾klausÄ âÅ¡alpÄs upÄâ"/>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71604" y="2285992"/>
            <a:ext cx="6286544" cy="4095336"/>
          </a:xfrm>
          <a:prstGeom prst="rect">
            <a:avLst/>
          </a:prstGeom>
          <a:ln>
            <a:noFill/>
          </a:ln>
          <a:effectLst>
            <a:softEdge rad="112500"/>
          </a:effectLst>
        </p:spPr>
      </p:pic>
    </p:spTree>
    <p:extLst>
      <p:ext uri="{BB962C8B-B14F-4D97-AF65-F5344CB8AC3E}">
        <p14:creationId xmlns:p14="http://schemas.microsoft.com/office/powerpoint/2010/main" xmlns="" val="291791880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rovė">
  <a:themeElements>
    <a:clrScheme name="Miestiška">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Srovė">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rovė">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199</TotalTime>
  <Words>196</Words>
  <Application>Microsoft Office PowerPoint</Application>
  <PresentationFormat>On-screen Show (4:3)</PresentationFormat>
  <Paragraphs>29</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Srovė</vt:lpstr>
      <vt:lpstr> KLAIPĖDOS R. VEIVIRŽĖNŠ JURGIO ŠAULIO GIMNAZIJA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Viktorija</dc:creator>
  <cp:lastModifiedBy>Loreta</cp:lastModifiedBy>
  <cp:revision>34</cp:revision>
  <dcterms:created xsi:type="dcterms:W3CDTF">2016-11-24T05:31:25Z</dcterms:created>
  <dcterms:modified xsi:type="dcterms:W3CDTF">2020-11-02T14:10:57Z</dcterms:modified>
</cp:coreProperties>
</file>